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DM Sans Medium"/>
      <p:regular r:id="rId17"/>
    </p:embeddedFont>
    <p:embeddedFont>
      <p:font typeface="DM Sans Medium"/>
      <p:regular r:id="rId18"/>
    </p:embeddedFont>
    <p:embeddedFont>
      <p:font typeface="DM Sans Medium"/>
      <p:regular r:id="rId19"/>
    </p:embeddedFont>
    <p:embeddedFont>
      <p:font typeface="DM Sans Medium"/>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5-1.png>
</file>

<file path=ppt/media/image-5-2.png>
</file>

<file path=ppt/media/image-7-1.png>
</file>

<file path=ppt/media/image-8-1.png>
</file>

<file path=ppt/media/image-8-10.svg>
</file>

<file path=ppt/media/image-8-11.png>
</file>

<file path=ppt/media/image-8-12.svg>
</file>

<file path=ppt/media/image-8-13.png>
</file>

<file path=ppt/media/image-8-14.svg>
</file>

<file path=ppt/media/image-8-15.png>
</file>

<file path=ppt/media/image-8-16.svg>
</file>

<file path=ppt/media/image-8-17.png>
</file>

<file path=ppt/media/image-8-18.svg>
</file>

<file path=ppt/media/image-8-19.png>
</file>

<file path=ppt/media/image-8-2.svg>
</file>

<file path=ppt/media/image-8-20.svg>
</file>

<file path=ppt/media/image-8-3.png>
</file>

<file path=ppt/media/image-8-4.svg>
</file>

<file path=ppt/media/image-8-5.png>
</file>

<file path=ppt/media/image-8-6.svg>
</file>

<file path=ppt/media/image-8-7.png>
</file>

<file path=ppt/media/image-8-8.svg>
</file>

<file path=ppt/media/image-8-9.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svg"/><Relationship Id="rId3" Type="http://schemas.openxmlformats.org/officeDocument/2006/relationships/image" Target="../media/image-8-3.png"/><Relationship Id="rId4" Type="http://schemas.openxmlformats.org/officeDocument/2006/relationships/image" Target="../media/image-8-4.svg"/><Relationship Id="rId5" Type="http://schemas.openxmlformats.org/officeDocument/2006/relationships/image" Target="../media/image-8-5.png"/><Relationship Id="rId6" Type="http://schemas.openxmlformats.org/officeDocument/2006/relationships/image" Target="../media/image-8-6.svg"/><Relationship Id="rId7" Type="http://schemas.openxmlformats.org/officeDocument/2006/relationships/image" Target="../media/image-8-7.png"/><Relationship Id="rId8" Type="http://schemas.openxmlformats.org/officeDocument/2006/relationships/image" Target="../media/image-8-8.svg"/><Relationship Id="rId9" Type="http://schemas.openxmlformats.org/officeDocument/2006/relationships/image" Target="../media/image-8-9.png"/><Relationship Id="rId10" Type="http://schemas.openxmlformats.org/officeDocument/2006/relationships/image" Target="../media/image-8-10.svg"/><Relationship Id="rId11" Type="http://schemas.openxmlformats.org/officeDocument/2006/relationships/image" Target="../media/image-8-11.png"/><Relationship Id="rId12" Type="http://schemas.openxmlformats.org/officeDocument/2006/relationships/image" Target="../media/image-8-12.svg"/><Relationship Id="rId13" Type="http://schemas.openxmlformats.org/officeDocument/2006/relationships/image" Target="../media/image-8-13.png"/><Relationship Id="rId14" Type="http://schemas.openxmlformats.org/officeDocument/2006/relationships/image" Target="../media/image-8-14.svg"/><Relationship Id="rId15" Type="http://schemas.openxmlformats.org/officeDocument/2006/relationships/image" Target="../media/image-8-15.png"/><Relationship Id="rId16" Type="http://schemas.openxmlformats.org/officeDocument/2006/relationships/image" Target="../media/image-8-16.svg"/><Relationship Id="rId17" Type="http://schemas.openxmlformats.org/officeDocument/2006/relationships/image" Target="../media/image-8-17.png"/><Relationship Id="rId18" Type="http://schemas.openxmlformats.org/officeDocument/2006/relationships/image" Target="../media/image-8-18.svg"/><Relationship Id="rId19" Type="http://schemas.openxmlformats.org/officeDocument/2006/relationships/image" Target="../media/image-8-19.png"/><Relationship Id="rId20" Type="http://schemas.openxmlformats.org/officeDocument/2006/relationships/image" Target="../media/image-8-20.svg"/><Relationship Id="rId21" Type="http://schemas.openxmlformats.org/officeDocument/2006/relationships/slideLayout" Target="../slideLayouts/slideLayout9.xml"/><Relationship Id="rId2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710815"/>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Layihə İdarəetməsinə Peşəkar Baxış</a:t>
            </a:r>
            <a:endParaRPr lang="en-US" sz="3900" dirty="0"/>
          </a:p>
        </p:txBody>
      </p:sp>
      <p:sp>
        <p:nvSpPr>
          <p:cNvPr id="4" name="Text 1"/>
          <p:cNvSpPr/>
          <p:nvPr/>
        </p:nvSpPr>
        <p:spPr>
          <a:xfrm>
            <a:off x="6280190" y="4248626"/>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Bu təqdimat, layihə menecerləri, məhsul sahibləri və mobil tətbiq komandaları üçün hazırlanmışdır. Hər bir tapşırıq üçün ətraflı, geniş və real biznesə uyğun cavab nümunələri təqdim ediləcəkdir. Bu nümunələr, öz layihələrinizə tətbiq etməyiniz və ya uyğunlaşdırmağınız üçün bir bələdçi rolunu oynayacaqdır.</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8692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TAPŞIRIQ 3</a:t>
            </a:r>
            <a:endParaRPr lang="en-US" sz="1950" dirty="0"/>
          </a:p>
        </p:txBody>
      </p:sp>
      <p:sp>
        <p:nvSpPr>
          <p:cNvPr id="4" name="Text 1"/>
          <p:cNvSpPr/>
          <p:nvPr/>
        </p:nvSpPr>
        <p:spPr>
          <a:xfrm>
            <a:off x="793790" y="2476381"/>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LMS üçün Gantt Diaqramı: Layihə Mərhələləri</a:t>
            </a:r>
            <a:endParaRPr lang="en-US" sz="3900" dirty="0"/>
          </a:p>
        </p:txBody>
      </p:sp>
      <p:sp>
        <p:nvSpPr>
          <p:cNvPr id="5" name="Text 2"/>
          <p:cNvSpPr/>
          <p:nvPr/>
        </p:nvSpPr>
        <p:spPr>
          <a:xfrm>
            <a:off x="793790" y="4014192"/>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Öyrənmə İdarəetmə Sistemi (LMS) layihəsi üçün hazırlanmış Gantt diaqramı, layihənin mərhələlərini, müddətlərini və asılılıqlarını əks etdirir. Bu diaqram, layihənin icrasına dair aydın bir yol xəritəsi təqdim edir və resursların səmərəli idarə olunmasına kömək edir.</a:t>
            </a:r>
            <a:endParaRPr lang="en-US" sz="1550" dirty="0"/>
          </a:p>
        </p:txBody>
      </p:sp>
      <p:sp>
        <p:nvSpPr>
          <p:cNvPr id="6" name="Text 3"/>
          <p:cNvSpPr/>
          <p:nvPr/>
        </p:nvSpPr>
        <p:spPr>
          <a:xfrm>
            <a:off x="793790" y="5507593"/>
            <a:ext cx="7556421"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Vizual ardıcıllıq, hər bir tapşırığın digərləri ilə necə əlaqəli olduğunu göstərir və vaxt idarəetməsini optimallaşdırır.</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24563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TAPŞIRIQ 1</a:t>
            </a:r>
            <a:endParaRPr lang="en-US" sz="1950" dirty="0"/>
          </a:p>
        </p:txBody>
      </p:sp>
      <p:sp>
        <p:nvSpPr>
          <p:cNvPr id="4" name="Text 1"/>
          <p:cNvSpPr/>
          <p:nvPr/>
        </p:nvSpPr>
        <p:spPr>
          <a:xfrm>
            <a:off x="793790" y="2635091"/>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SmartClinic Mobil Tətbiqi: Layihə Tələblərinin Analizi</a:t>
            </a:r>
            <a:endParaRPr lang="en-US" sz="3900" dirty="0"/>
          </a:p>
        </p:txBody>
      </p:sp>
      <p:sp>
        <p:nvSpPr>
          <p:cNvPr id="5" name="Text 2"/>
          <p:cNvSpPr/>
          <p:nvPr/>
        </p:nvSpPr>
        <p:spPr>
          <a:xfrm>
            <a:off x="793790" y="4172902"/>
            <a:ext cx="7556421"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SmartClinic mobil tətbiqi layihəsinin tələblərini dərindən analiz edərək, istifadəçi və sistem ehtiyaclarını müəyyənləşdiririk. Bu analiz, tətbiqin uğurlu şəkildə hazırlanması və istifadəyə verilməsi üçün təməl rolunu oynayır.</a:t>
            </a:r>
            <a:endParaRPr lang="en-US" sz="1550" dirty="0"/>
          </a:p>
        </p:txBody>
      </p:sp>
      <p:sp>
        <p:nvSpPr>
          <p:cNvPr id="6" name="Text 3"/>
          <p:cNvSpPr/>
          <p:nvPr/>
        </p:nvSpPr>
        <p:spPr>
          <a:xfrm>
            <a:off x="793790" y="5348764"/>
            <a:ext cx="7556421"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Məqsəd, pasiyentlərə rahat, təhlükəsiz və səmərəli bir tibbi xidmət təcrübəsi təqdim etməkdir.</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56498" y="394573"/>
            <a:ext cx="7391995" cy="434816"/>
          </a:xfrm>
          <a:prstGeom prst="rect">
            <a:avLst/>
          </a:prstGeom>
          <a:noFill/>
          <a:ln/>
        </p:spPr>
        <p:txBody>
          <a:bodyPr wrap="none" lIns="0" tIns="0" rIns="0" bIns="0" rtlCol="0" anchor="t"/>
          <a:lstStyle/>
          <a:p>
            <a:pPr algn="l" indent="0" marL="0">
              <a:lnSpc>
                <a:spcPts val="3400"/>
              </a:lnSpc>
              <a:buNone/>
            </a:pPr>
            <a:r>
              <a:rPr lang="en-US" sz="2700" dirty="0">
                <a:solidFill>
                  <a:srgbClr val="F7F7F8"/>
                </a:solidFill>
                <a:latin typeface="DM Sans Medium" pitchFamily="34" charset="0"/>
                <a:ea typeface="DM Sans Medium" pitchFamily="34" charset="-122"/>
                <a:cs typeface="DM Sans Medium" pitchFamily="34" charset="-120"/>
              </a:rPr>
              <a:t>İstifadəçi Tələbləri: Pasiyentlərə Yönəlik Həllər</a:t>
            </a:r>
            <a:endParaRPr lang="en-US" sz="2700" dirty="0"/>
          </a:p>
        </p:txBody>
      </p:sp>
      <p:sp>
        <p:nvSpPr>
          <p:cNvPr id="3" name="Shape 1"/>
          <p:cNvSpPr/>
          <p:nvPr/>
        </p:nvSpPr>
        <p:spPr>
          <a:xfrm>
            <a:off x="556498" y="1316236"/>
            <a:ext cx="6689169" cy="1025604"/>
          </a:xfrm>
          <a:prstGeom prst="roundRect">
            <a:avLst>
              <a:gd name="adj" fmla="val 7133"/>
            </a:avLst>
          </a:prstGeom>
          <a:solidFill>
            <a:srgbClr val="2D3133"/>
          </a:solidFill>
          <a:ln/>
        </p:spPr>
      </p:sp>
      <p:sp>
        <p:nvSpPr>
          <p:cNvPr id="4" name="Shape 2"/>
          <p:cNvSpPr/>
          <p:nvPr/>
        </p:nvSpPr>
        <p:spPr>
          <a:xfrm>
            <a:off x="556498" y="1300996"/>
            <a:ext cx="6689169" cy="60960"/>
          </a:xfrm>
          <a:prstGeom prst="roundRect">
            <a:avLst>
              <a:gd name="adj" fmla="val 34237"/>
            </a:avLst>
          </a:prstGeom>
          <a:solidFill>
            <a:srgbClr val="AC9EF5"/>
          </a:solidFill>
          <a:ln/>
        </p:spPr>
      </p:sp>
      <p:sp>
        <p:nvSpPr>
          <p:cNvPr id="5" name="Shape 3"/>
          <p:cNvSpPr/>
          <p:nvPr/>
        </p:nvSpPr>
        <p:spPr>
          <a:xfrm>
            <a:off x="3692426" y="1107638"/>
            <a:ext cx="417314" cy="417314"/>
          </a:xfrm>
          <a:prstGeom prst="roundRect">
            <a:avLst>
              <a:gd name="adj" fmla="val 219116"/>
            </a:avLst>
          </a:prstGeom>
          <a:solidFill>
            <a:srgbClr val="AC9EF5"/>
          </a:solidFill>
          <a:ln/>
        </p:spPr>
      </p:sp>
      <p:sp>
        <p:nvSpPr>
          <p:cNvPr id="6" name="Text 4"/>
          <p:cNvSpPr/>
          <p:nvPr/>
        </p:nvSpPr>
        <p:spPr>
          <a:xfrm>
            <a:off x="3817560" y="1211937"/>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1</a:t>
            </a:r>
            <a:endParaRPr lang="en-US" sz="1300" dirty="0"/>
          </a:p>
        </p:txBody>
      </p:sp>
      <p:sp>
        <p:nvSpPr>
          <p:cNvPr id="7" name="Text 5"/>
          <p:cNvSpPr/>
          <p:nvPr/>
        </p:nvSpPr>
        <p:spPr>
          <a:xfrm>
            <a:off x="710803" y="1664018"/>
            <a:ext cx="1739146"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Hesabın yaradılması</a:t>
            </a:r>
            <a:endParaRPr lang="en-US" sz="1350" dirty="0"/>
          </a:p>
        </p:txBody>
      </p:sp>
      <p:sp>
        <p:nvSpPr>
          <p:cNvPr id="8" name="Text 6"/>
          <p:cNvSpPr/>
          <p:nvPr/>
        </p:nvSpPr>
        <p:spPr>
          <a:xfrm>
            <a:off x="710803" y="1964888"/>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Mobil nömrə və ya e-poçt ilə asan qeydiyyat və giriş.</a:t>
            </a:r>
            <a:endParaRPr lang="en-US" sz="1050" dirty="0"/>
          </a:p>
        </p:txBody>
      </p:sp>
      <p:sp>
        <p:nvSpPr>
          <p:cNvPr id="9" name="Shape 7"/>
          <p:cNvSpPr/>
          <p:nvPr/>
        </p:nvSpPr>
        <p:spPr>
          <a:xfrm>
            <a:off x="7384733" y="1316236"/>
            <a:ext cx="6689169" cy="1025604"/>
          </a:xfrm>
          <a:prstGeom prst="roundRect">
            <a:avLst>
              <a:gd name="adj" fmla="val 7133"/>
            </a:avLst>
          </a:prstGeom>
          <a:solidFill>
            <a:srgbClr val="2D3133"/>
          </a:solidFill>
          <a:ln/>
        </p:spPr>
      </p:sp>
      <p:sp>
        <p:nvSpPr>
          <p:cNvPr id="10" name="Shape 8"/>
          <p:cNvSpPr/>
          <p:nvPr/>
        </p:nvSpPr>
        <p:spPr>
          <a:xfrm>
            <a:off x="7384733" y="1300996"/>
            <a:ext cx="6689169" cy="60960"/>
          </a:xfrm>
          <a:prstGeom prst="roundRect">
            <a:avLst>
              <a:gd name="adj" fmla="val 34237"/>
            </a:avLst>
          </a:prstGeom>
          <a:solidFill>
            <a:srgbClr val="AC9EF5"/>
          </a:solidFill>
          <a:ln/>
        </p:spPr>
      </p:sp>
      <p:sp>
        <p:nvSpPr>
          <p:cNvPr id="11" name="Shape 9"/>
          <p:cNvSpPr/>
          <p:nvPr/>
        </p:nvSpPr>
        <p:spPr>
          <a:xfrm>
            <a:off x="10520660" y="1107638"/>
            <a:ext cx="417314" cy="417314"/>
          </a:xfrm>
          <a:prstGeom prst="roundRect">
            <a:avLst>
              <a:gd name="adj" fmla="val 219116"/>
            </a:avLst>
          </a:prstGeom>
          <a:solidFill>
            <a:srgbClr val="AC9EF5"/>
          </a:solidFill>
          <a:ln/>
        </p:spPr>
      </p:sp>
      <p:sp>
        <p:nvSpPr>
          <p:cNvPr id="12" name="Text 10"/>
          <p:cNvSpPr/>
          <p:nvPr/>
        </p:nvSpPr>
        <p:spPr>
          <a:xfrm>
            <a:off x="10645795" y="1211937"/>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2</a:t>
            </a:r>
            <a:endParaRPr lang="en-US" sz="1300" dirty="0"/>
          </a:p>
        </p:txBody>
      </p:sp>
      <p:sp>
        <p:nvSpPr>
          <p:cNvPr id="13" name="Text 11"/>
          <p:cNvSpPr/>
          <p:nvPr/>
        </p:nvSpPr>
        <p:spPr>
          <a:xfrm>
            <a:off x="7539037" y="1664018"/>
            <a:ext cx="1739146"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Həkim Axtarışı</a:t>
            </a:r>
            <a:endParaRPr lang="en-US" sz="1350" dirty="0"/>
          </a:p>
        </p:txBody>
      </p:sp>
      <p:sp>
        <p:nvSpPr>
          <p:cNvPr id="14" name="Text 12"/>
          <p:cNvSpPr/>
          <p:nvPr/>
        </p:nvSpPr>
        <p:spPr>
          <a:xfrm>
            <a:off x="7539037" y="1964888"/>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İxtisas, reytinq və qiymətə görə həkim filtrasiyası.</a:t>
            </a:r>
            <a:endParaRPr lang="en-US" sz="1050" dirty="0"/>
          </a:p>
        </p:txBody>
      </p:sp>
      <p:sp>
        <p:nvSpPr>
          <p:cNvPr id="15" name="Shape 13"/>
          <p:cNvSpPr/>
          <p:nvPr/>
        </p:nvSpPr>
        <p:spPr>
          <a:xfrm>
            <a:off x="556498" y="2689503"/>
            <a:ext cx="6689169" cy="1025604"/>
          </a:xfrm>
          <a:prstGeom prst="roundRect">
            <a:avLst>
              <a:gd name="adj" fmla="val 7133"/>
            </a:avLst>
          </a:prstGeom>
          <a:solidFill>
            <a:srgbClr val="2D3133"/>
          </a:solidFill>
          <a:ln/>
        </p:spPr>
      </p:sp>
      <p:sp>
        <p:nvSpPr>
          <p:cNvPr id="16" name="Shape 14"/>
          <p:cNvSpPr/>
          <p:nvPr/>
        </p:nvSpPr>
        <p:spPr>
          <a:xfrm>
            <a:off x="556498" y="2674263"/>
            <a:ext cx="6689169" cy="60960"/>
          </a:xfrm>
          <a:prstGeom prst="roundRect">
            <a:avLst>
              <a:gd name="adj" fmla="val 34237"/>
            </a:avLst>
          </a:prstGeom>
          <a:solidFill>
            <a:srgbClr val="AC9EF5"/>
          </a:solidFill>
          <a:ln/>
        </p:spPr>
      </p:sp>
      <p:sp>
        <p:nvSpPr>
          <p:cNvPr id="17" name="Shape 15"/>
          <p:cNvSpPr/>
          <p:nvPr/>
        </p:nvSpPr>
        <p:spPr>
          <a:xfrm>
            <a:off x="3692426" y="2480905"/>
            <a:ext cx="417314" cy="417314"/>
          </a:xfrm>
          <a:prstGeom prst="roundRect">
            <a:avLst>
              <a:gd name="adj" fmla="val 219116"/>
            </a:avLst>
          </a:prstGeom>
          <a:solidFill>
            <a:srgbClr val="AC9EF5"/>
          </a:solidFill>
          <a:ln/>
        </p:spPr>
      </p:sp>
      <p:sp>
        <p:nvSpPr>
          <p:cNvPr id="18" name="Text 16"/>
          <p:cNvSpPr/>
          <p:nvPr/>
        </p:nvSpPr>
        <p:spPr>
          <a:xfrm>
            <a:off x="3817560" y="2585204"/>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3</a:t>
            </a:r>
            <a:endParaRPr lang="en-US" sz="1300" dirty="0"/>
          </a:p>
        </p:txBody>
      </p:sp>
      <p:sp>
        <p:nvSpPr>
          <p:cNvPr id="19" name="Text 17"/>
          <p:cNvSpPr/>
          <p:nvPr/>
        </p:nvSpPr>
        <p:spPr>
          <a:xfrm>
            <a:off x="710803" y="3037284"/>
            <a:ext cx="1739146"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Onlayn Qəbul</a:t>
            </a:r>
            <a:endParaRPr lang="en-US" sz="1350" dirty="0"/>
          </a:p>
        </p:txBody>
      </p:sp>
      <p:sp>
        <p:nvSpPr>
          <p:cNvPr id="20" name="Text 18"/>
          <p:cNvSpPr/>
          <p:nvPr/>
        </p:nvSpPr>
        <p:spPr>
          <a:xfrm>
            <a:off x="710803" y="3338155"/>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Mövcud vaxt slotlarının real-time görüntülənməsi.</a:t>
            </a:r>
            <a:endParaRPr lang="en-US" sz="1050" dirty="0"/>
          </a:p>
        </p:txBody>
      </p:sp>
      <p:sp>
        <p:nvSpPr>
          <p:cNvPr id="21" name="Shape 19"/>
          <p:cNvSpPr/>
          <p:nvPr/>
        </p:nvSpPr>
        <p:spPr>
          <a:xfrm>
            <a:off x="7384733" y="2689503"/>
            <a:ext cx="6689169" cy="1025604"/>
          </a:xfrm>
          <a:prstGeom prst="roundRect">
            <a:avLst>
              <a:gd name="adj" fmla="val 7133"/>
            </a:avLst>
          </a:prstGeom>
          <a:solidFill>
            <a:srgbClr val="2D3133"/>
          </a:solidFill>
          <a:ln/>
        </p:spPr>
      </p:sp>
      <p:sp>
        <p:nvSpPr>
          <p:cNvPr id="22" name="Shape 20"/>
          <p:cNvSpPr/>
          <p:nvPr/>
        </p:nvSpPr>
        <p:spPr>
          <a:xfrm>
            <a:off x="7384733" y="2674263"/>
            <a:ext cx="6689169" cy="60960"/>
          </a:xfrm>
          <a:prstGeom prst="roundRect">
            <a:avLst>
              <a:gd name="adj" fmla="val 34237"/>
            </a:avLst>
          </a:prstGeom>
          <a:solidFill>
            <a:srgbClr val="AC9EF5"/>
          </a:solidFill>
          <a:ln/>
        </p:spPr>
      </p:sp>
      <p:sp>
        <p:nvSpPr>
          <p:cNvPr id="23" name="Shape 21"/>
          <p:cNvSpPr/>
          <p:nvPr/>
        </p:nvSpPr>
        <p:spPr>
          <a:xfrm>
            <a:off x="10520660" y="2480905"/>
            <a:ext cx="417314" cy="417314"/>
          </a:xfrm>
          <a:prstGeom prst="roundRect">
            <a:avLst>
              <a:gd name="adj" fmla="val 219116"/>
            </a:avLst>
          </a:prstGeom>
          <a:solidFill>
            <a:srgbClr val="AC9EF5"/>
          </a:solidFill>
          <a:ln/>
        </p:spPr>
      </p:sp>
      <p:sp>
        <p:nvSpPr>
          <p:cNvPr id="24" name="Text 22"/>
          <p:cNvSpPr/>
          <p:nvPr/>
        </p:nvSpPr>
        <p:spPr>
          <a:xfrm>
            <a:off x="10645795" y="2585204"/>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4</a:t>
            </a:r>
            <a:endParaRPr lang="en-US" sz="1300" dirty="0"/>
          </a:p>
        </p:txBody>
      </p:sp>
      <p:sp>
        <p:nvSpPr>
          <p:cNvPr id="25" name="Text 23"/>
          <p:cNvSpPr/>
          <p:nvPr/>
        </p:nvSpPr>
        <p:spPr>
          <a:xfrm>
            <a:off x="7539037" y="3037284"/>
            <a:ext cx="1739146"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Tətbiqdaxili Ödəniş</a:t>
            </a:r>
            <a:endParaRPr lang="en-US" sz="1350" dirty="0"/>
          </a:p>
        </p:txBody>
      </p:sp>
      <p:sp>
        <p:nvSpPr>
          <p:cNvPr id="26" name="Text 24"/>
          <p:cNvSpPr/>
          <p:nvPr/>
        </p:nvSpPr>
        <p:spPr>
          <a:xfrm>
            <a:off x="7539037" y="3338155"/>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Kart ilə təhlükəsiz və sürətli ödəniş imkanı.</a:t>
            </a:r>
            <a:endParaRPr lang="en-US" sz="1050" dirty="0"/>
          </a:p>
        </p:txBody>
      </p:sp>
      <p:sp>
        <p:nvSpPr>
          <p:cNvPr id="27" name="Shape 25"/>
          <p:cNvSpPr/>
          <p:nvPr/>
        </p:nvSpPr>
        <p:spPr>
          <a:xfrm>
            <a:off x="556498" y="4062770"/>
            <a:ext cx="6689169" cy="1025604"/>
          </a:xfrm>
          <a:prstGeom prst="roundRect">
            <a:avLst>
              <a:gd name="adj" fmla="val 7133"/>
            </a:avLst>
          </a:prstGeom>
          <a:solidFill>
            <a:srgbClr val="2D3133"/>
          </a:solidFill>
          <a:ln/>
        </p:spPr>
      </p:sp>
      <p:sp>
        <p:nvSpPr>
          <p:cNvPr id="28" name="Shape 26"/>
          <p:cNvSpPr/>
          <p:nvPr/>
        </p:nvSpPr>
        <p:spPr>
          <a:xfrm>
            <a:off x="556498" y="4047530"/>
            <a:ext cx="6689169" cy="60960"/>
          </a:xfrm>
          <a:prstGeom prst="roundRect">
            <a:avLst>
              <a:gd name="adj" fmla="val 34237"/>
            </a:avLst>
          </a:prstGeom>
          <a:solidFill>
            <a:srgbClr val="AC9EF5"/>
          </a:solidFill>
          <a:ln/>
        </p:spPr>
      </p:sp>
      <p:sp>
        <p:nvSpPr>
          <p:cNvPr id="29" name="Shape 27"/>
          <p:cNvSpPr/>
          <p:nvPr/>
        </p:nvSpPr>
        <p:spPr>
          <a:xfrm>
            <a:off x="3692426" y="3854172"/>
            <a:ext cx="417314" cy="417314"/>
          </a:xfrm>
          <a:prstGeom prst="roundRect">
            <a:avLst>
              <a:gd name="adj" fmla="val 219116"/>
            </a:avLst>
          </a:prstGeom>
          <a:solidFill>
            <a:srgbClr val="AC9EF5"/>
          </a:solidFill>
          <a:ln/>
        </p:spPr>
      </p:sp>
      <p:sp>
        <p:nvSpPr>
          <p:cNvPr id="30" name="Text 28"/>
          <p:cNvSpPr/>
          <p:nvPr/>
        </p:nvSpPr>
        <p:spPr>
          <a:xfrm>
            <a:off x="3817560" y="3958471"/>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5</a:t>
            </a:r>
            <a:endParaRPr lang="en-US" sz="1300" dirty="0"/>
          </a:p>
        </p:txBody>
      </p:sp>
      <p:sp>
        <p:nvSpPr>
          <p:cNvPr id="31" name="Text 29"/>
          <p:cNvSpPr/>
          <p:nvPr/>
        </p:nvSpPr>
        <p:spPr>
          <a:xfrm>
            <a:off x="710803" y="4410551"/>
            <a:ext cx="1808798"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Geri Ödəniş Bildirişləri</a:t>
            </a:r>
            <a:endParaRPr lang="en-US" sz="1350" dirty="0"/>
          </a:p>
        </p:txBody>
      </p:sp>
      <p:sp>
        <p:nvSpPr>
          <p:cNvPr id="32" name="Text 30"/>
          <p:cNvSpPr/>
          <p:nvPr/>
        </p:nvSpPr>
        <p:spPr>
          <a:xfrm>
            <a:off x="710803" y="4711422"/>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İmtina halında avtomatik qaytarılma prosesi barədə məlumatlandırma.</a:t>
            </a:r>
            <a:endParaRPr lang="en-US" sz="1050" dirty="0"/>
          </a:p>
        </p:txBody>
      </p:sp>
      <p:sp>
        <p:nvSpPr>
          <p:cNvPr id="33" name="Shape 31"/>
          <p:cNvSpPr/>
          <p:nvPr/>
        </p:nvSpPr>
        <p:spPr>
          <a:xfrm>
            <a:off x="7384733" y="4062770"/>
            <a:ext cx="6689169" cy="1025604"/>
          </a:xfrm>
          <a:prstGeom prst="roundRect">
            <a:avLst>
              <a:gd name="adj" fmla="val 7133"/>
            </a:avLst>
          </a:prstGeom>
          <a:solidFill>
            <a:srgbClr val="2D3133"/>
          </a:solidFill>
          <a:ln/>
        </p:spPr>
      </p:sp>
      <p:sp>
        <p:nvSpPr>
          <p:cNvPr id="34" name="Shape 32"/>
          <p:cNvSpPr/>
          <p:nvPr/>
        </p:nvSpPr>
        <p:spPr>
          <a:xfrm>
            <a:off x="7384733" y="4047530"/>
            <a:ext cx="6689169" cy="60960"/>
          </a:xfrm>
          <a:prstGeom prst="roundRect">
            <a:avLst>
              <a:gd name="adj" fmla="val 34237"/>
            </a:avLst>
          </a:prstGeom>
          <a:solidFill>
            <a:srgbClr val="AC9EF5"/>
          </a:solidFill>
          <a:ln/>
        </p:spPr>
      </p:sp>
      <p:sp>
        <p:nvSpPr>
          <p:cNvPr id="35" name="Shape 33"/>
          <p:cNvSpPr/>
          <p:nvPr/>
        </p:nvSpPr>
        <p:spPr>
          <a:xfrm>
            <a:off x="10520660" y="3854172"/>
            <a:ext cx="417314" cy="417314"/>
          </a:xfrm>
          <a:prstGeom prst="roundRect">
            <a:avLst>
              <a:gd name="adj" fmla="val 219116"/>
            </a:avLst>
          </a:prstGeom>
          <a:solidFill>
            <a:srgbClr val="AC9EF5"/>
          </a:solidFill>
          <a:ln/>
        </p:spPr>
      </p:sp>
      <p:sp>
        <p:nvSpPr>
          <p:cNvPr id="36" name="Text 34"/>
          <p:cNvSpPr/>
          <p:nvPr/>
        </p:nvSpPr>
        <p:spPr>
          <a:xfrm>
            <a:off x="10645795" y="3958471"/>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6</a:t>
            </a:r>
            <a:endParaRPr lang="en-US" sz="1300" dirty="0"/>
          </a:p>
        </p:txBody>
      </p:sp>
      <p:sp>
        <p:nvSpPr>
          <p:cNvPr id="37" name="Text 35"/>
          <p:cNvSpPr/>
          <p:nvPr/>
        </p:nvSpPr>
        <p:spPr>
          <a:xfrm>
            <a:off x="7539037" y="4410551"/>
            <a:ext cx="1870710"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Laboratoriya Nəticələri</a:t>
            </a:r>
            <a:endParaRPr lang="en-US" sz="1350" dirty="0"/>
          </a:p>
        </p:txBody>
      </p:sp>
      <p:sp>
        <p:nvSpPr>
          <p:cNvPr id="38" name="Text 36"/>
          <p:cNvSpPr/>
          <p:nvPr/>
        </p:nvSpPr>
        <p:spPr>
          <a:xfrm>
            <a:off x="7539037" y="4711422"/>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PDF və ya şəkil formatında nəticələrin rahat görünüşü.</a:t>
            </a:r>
            <a:endParaRPr lang="en-US" sz="1050" dirty="0"/>
          </a:p>
        </p:txBody>
      </p:sp>
      <p:sp>
        <p:nvSpPr>
          <p:cNvPr id="39" name="Shape 37"/>
          <p:cNvSpPr/>
          <p:nvPr/>
        </p:nvSpPr>
        <p:spPr>
          <a:xfrm>
            <a:off x="556498" y="5436037"/>
            <a:ext cx="6689169" cy="1025604"/>
          </a:xfrm>
          <a:prstGeom prst="roundRect">
            <a:avLst>
              <a:gd name="adj" fmla="val 7133"/>
            </a:avLst>
          </a:prstGeom>
          <a:solidFill>
            <a:srgbClr val="2D3133"/>
          </a:solidFill>
          <a:ln/>
        </p:spPr>
      </p:sp>
      <p:sp>
        <p:nvSpPr>
          <p:cNvPr id="40" name="Shape 38"/>
          <p:cNvSpPr/>
          <p:nvPr/>
        </p:nvSpPr>
        <p:spPr>
          <a:xfrm>
            <a:off x="556498" y="5420797"/>
            <a:ext cx="6689169" cy="60960"/>
          </a:xfrm>
          <a:prstGeom prst="roundRect">
            <a:avLst>
              <a:gd name="adj" fmla="val 34237"/>
            </a:avLst>
          </a:prstGeom>
          <a:solidFill>
            <a:srgbClr val="AC9EF5"/>
          </a:solidFill>
          <a:ln/>
        </p:spPr>
      </p:sp>
      <p:sp>
        <p:nvSpPr>
          <p:cNvPr id="41" name="Shape 39"/>
          <p:cNvSpPr/>
          <p:nvPr/>
        </p:nvSpPr>
        <p:spPr>
          <a:xfrm>
            <a:off x="3692426" y="5227439"/>
            <a:ext cx="417314" cy="417314"/>
          </a:xfrm>
          <a:prstGeom prst="roundRect">
            <a:avLst>
              <a:gd name="adj" fmla="val 219116"/>
            </a:avLst>
          </a:prstGeom>
          <a:solidFill>
            <a:srgbClr val="AC9EF5"/>
          </a:solidFill>
          <a:ln/>
        </p:spPr>
      </p:sp>
      <p:sp>
        <p:nvSpPr>
          <p:cNvPr id="42" name="Text 40"/>
          <p:cNvSpPr/>
          <p:nvPr/>
        </p:nvSpPr>
        <p:spPr>
          <a:xfrm>
            <a:off x="3817560" y="5331738"/>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7</a:t>
            </a:r>
            <a:endParaRPr lang="en-US" sz="1300" dirty="0"/>
          </a:p>
        </p:txBody>
      </p:sp>
      <p:sp>
        <p:nvSpPr>
          <p:cNvPr id="43" name="Text 41"/>
          <p:cNvSpPr/>
          <p:nvPr/>
        </p:nvSpPr>
        <p:spPr>
          <a:xfrm>
            <a:off x="710803" y="5783818"/>
            <a:ext cx="1739146"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Həkimlə Mesajlaşma</a:t>
            </a:r>
            <a:endParaRPr lang="en-US" sz="1350" dirty="0"/>
          </a:p>
        </p:txBody>
      </p:sp>
      <p:sp>
        <p:nvSpPr>
          <p:cNvPr id="44" name="Text 42"/>
          <p:cNvSpPr/>
          <p:nvPr/>
        </p:nvSpPr>
        <p:spPr>
          <a:xfrm>
            <a:off x="710803" y="6084689"/>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Mətn və ya səsli mesajlarla konsultasiya imkanı.</a:t>
            </a:r>
            <a:endParaRPr lang="en-US" sz="1050" dirty="0"/>
          </a:p>
        </p:txBody>
      </p:sp>
      <p:sp>
        <p:nvSpPr>
          <p:cNvPr id="45" name="Shape 43"/>
          <p:cNvSpPr/>
          <p:nvPr/>
        </p:nvSpPr>
        <p:spPr>
          <a:xfrm>
            <a:off x="7384733" y="5436037"/>
            <a:ext cx="6689169" cy="1025604"/>
          </a:xfrm>
          <a:prstGeom prst="roundRect">
            <a:avLst>
              <a:gd name="adj" fmla="val 7133"/>
            </a:avLst>
          </a:prstGeom>
          <a:solidFill>
            <a:srgbClr val="2D3133"/>
          </a:solidFill>
          <a:ln/>
        </p:spPr>
      </p:sp>
      <p:sp>
        <p:nvSpPr>
          <p:cNvPr id="46" name="Shape 44"/>
          <p:cNvSpPr/>
          <p:nvPr/>
        </p:nvSpPr>
        <p:spPr>
          <a:xfrm>
            <a:off x="7384733" y="5420797"/>
            <a:ext cx="6689169" cy="60960"/>
          </a:xfrm>
          <a:prstGeom prst="roundRect">
            <a:avLst>
              <a:gd name="adj" fmla="val 34237"/>
            </a:avLst>
          </a:prstGeom>
          <a:solidFill>
            <a:srgbClr val="AC9EF5"/>
          </a:solidFill>
          <a:ln/>
        </p:spPr>
      </p:sp>
      <p:sp>
        <p:nvSpPr>
          <p:cNvPr id="47" name="Shape 45"/>
          <p:cNvSpPr/>
          <p:nvPr/>
        </p:nvSpPr>
        <p:spPr>
          <a:xfrm>
            <a:off x="10520660" y="5227439"/>
            <a:ext cx="417314" cy="417314"/>
          </a:xfrm>
          <a:prstGeom prst="roundRect">
            <a:avLst>
              <a:gd name="adj" fmla="val 219116"/>
            </a:avLst>
          </a:prstGeom>
          <a:solidFill>
            <a:srgbClr val="AC9EF5"/>
          </a:solidFill>
          <a:ln/>
        </p:spPr>
      </p:sp>
      <p:sp>
        <p:nvSpPr>
          <p:cNvPr id="48" name="Text 46"/>
          <p:cNvSpPr/>
          <p:nvPr/>
        </p:nvSpPr>
        <p:spPr>
          <a:xfrm>
            <a:off x="10645795" y="5331738"/>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8</a:t>
            </a:r>
            <a:endParaRPr lang="en-US" sz="1300" dirty="0"/>
          </a:p>
        </p:txBody>
      </p:sp>
      <p:sp>
        <p:nvSpPr>
          <p:cNvPr id="49" name="Text 47"/>
          <p:cNvSpPr/>
          <p:nvPr/>
        </p:nvSpPr>
        <p:spPr>
          <a:xfrm>
            <a:off x="7539037" y="5783818"/>
            <a:ext cx="1739146"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Qəbul Xatırlatmaları</a:t>
            </a:r>
            <a:endParaRPr lang="en-US" sz="1350" dirty="0"/>
          </a:p>
        </p:txBody>
      </p:sp>
      <p:sp>
        <p:nvSpPr>
          <p:cNvPr id="50" name="Text 48"/>
          <p:cNvSpPr/>
          <p:nvPr/>
        </p:nvSpPr>
        <p:spPr>
          <a:xfrm>
            <a:off x="7539037" y="6084689"/>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24 saat və 1 saat qalmış avtomatik bildirişlər.</a:t>
            </a:r>
            <a:endParaRPr lang="en-US" sz="1050" dirty="0"/>
          </a:p>
        </p:txBody>
      </p:sp>
      <p:sp>
        <p:nvSpPr>
          <p:cNvPr id="51" name="Shape 49"/>
          <p:cNvSpPr/>
          <p:nvPr/>
        </p:nvSpPr>
        <p:spPr>
          <a:xfrm>
            <a:off x="556498" y="6809303"/>
            <a:ext cx="6689169" cy="1025604"/>
          </a:xfrm>
          <a:prstGeom prst="roundRect">
            <a:avLst>
              <a:gd name="adj" fmla="val 7133"/>
            </a:avLst>
          </a:prstGeom>
          <a:solidFill>
            <a:srgbClr val="2D3133"/>
          </a:solidFill>
          <a:ln/>
        </p:spPr>
      </p:sp>
      <p:sp>
        <p:nvSpPr>
          <p:cNvPr id="52" name="Shape 50"/>
          <p:cNvSpPr/>
          <p:nvPr/>
        </p:nvSpPr>
        <p:spPr>
          <a:xfrm>
            <a:off x="556498" y="6794063"/>
            <a:ext cx="6689169" cy="60960"/>
          </a:xfrm>
          <a:prstGeom prst="roundRect">
            <a:avLst>
              <a:gd name="adj" fmla="val 34237"/>
            </a:avLst>
          </a:prstGeom>
          <a:solidFill>
            <a:srgbClr val="AC9EF5"/>
          </a:solidFill>
          <a:ln/>
        </p:spPr>
      </p:sp>
      <p:sp>
        <p:nvSpPr>
          <p:cNvPr id="53" name="Shape 51"/>
          <p:cNvSpPr/>
          <p:nvPr/>
        </p:nvSpPr>
        <p:spPr>
          <a:xfrm>
            <a:off x="3692426" y="6600706"/>
            <a:ext cx="417314" cy="417314"/>
          </a:xfrm>
          <a:prstGeom prst="roundRect">
            <a:avLst>
              <a:gd name="adj" fmla="val 219116"/>
            </a:avLst>
          </a:prstGeom>
          <a:solidFill>
            <a:srgbClr val="AC9EF5"/>
          </a:solidFill>
          <a:ln/>
        </p:spPr>
      </p:sp>
      <p:sp>
        <p:nvSpPr>
          <p:cNvPr id="54" name="Text 52"/>
          <p:cNvSpPr/>
          <p:nvPr/>
        </p:nvSpPr>
        <p:spPr>
          <a:xfrm>
            <a:off x="3817560" y="6705005"/>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9</a:t>
            </a:r>
            <a:endParaRPr lang="en-US" sz="1300" dirty="0"/>
          </a:p>
        </p:txBody>
      </p:sp>
      <p:sp>
        <p:nvSpPr>
          <p:cNvPr id="55" name="Text 53"/>
          <p:cNvSpPr/>
          <p:nvPr/>
        </p:nvSpPr>
        <p:spPr>
          <a:xfrm>
            <a:off x="710803" y="7157085"/>
            <a:ext cx="1739146"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Şəxsi Tibbi Tarixçə</a:t>
            </a:r>
            <a:endParaRPr lang="en-US" sz="1350" dirty="0"/>
          </a:p>
        </p:txBody>
      </p:sp>
      <p:sp>
        <p:nvSpPr>
          <p:cNvPr id="56" name="Text 54"/>
          <p:cNvSpPr/>
          <p:nvPr/>
        </p:nvSpPr>
        <p:spPr>
          <a:xfrm>
            <a:off x="710803" y="7457956"/>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Allergiyalar və xroniki xəstəliklər üçün məlumat əlavə etmə.</a:t>
            </a:r>
            <a:endParaRPr lang="en-US" sz="1050" dirty="0"/>
          </a:p>
        </p:txBody>
      </p:sp>
      <p:sp>
        <p:nvSpPr>
          <p:cNvPr id="57" name="Shape 55"/>
          <p:cNvSpPr/>
          <p:nvPr/>
        </p:nvSpPr>
        <p:spPr>
          <a:xfrm>
            <a:off x="7384733" y="6809303"/>
            <a:ext cx="6689169" cy="1025604"/>
          </a:xfrm>
          <a:prstGeom prst="roundRect">
            <a:avLst>
              <a:gd name="adj" fmla="val 7133"/>
            </a:avLst>
          </a:prstGeom>
          <a:solidFill>
            <a:srgbClr val="2D3133"/>
          </a:solidFill>
          <a:ln/>
        </p:spPr>
      </p:sp>
      <p:sp>
        <p:nvSpPr>
          <p:cNvPr id="58" name="Shape 56"/>
          <p:cNvSpPr/>
          <p:nvPr/>
        </p:nvSpPr>
        <p:spPr>
          <a:xfrm>
            <a:off x="7384733" y="6794063"/>
            <a:ext cx="6689169" cy="60960"/>
          </a:xfrm>
          <a:prstGeom prst="roundRect">
            <a:avLst>
              <a:gd name="adj" fmla="val 34237"/>
            </a:avLst>
          </a:prstGeom>
          <a:solidFill>
            <a:srgbClr val="AC9EF5"/>
          </a:solidFill>
          <a:ln/>
        </p:spPr>
      </p:sp>
      <p:sp>
        <p:nvSpPr>
          <p:cNvPr id="59" name="Shape 57"/>
          <p:cNvSpPr/>
          <p:nvPr/>
        </p:nvSpPr>
        <p:spPr>
          <a:xfrm>
            <a:off x="10520660" y="6600706"/>
            <a:ext cx="417314" cy="417314"/>
          </a:xfrm>
          <a:prstGeom prst="roundRect">
            <a:avLst>
              <a:gd name="adj" fmla="val 219116"/>
            </a:avLst>
          </a:prstGeom>
          <a:solidFill>
            <a:srgbClr val="AC9EF5"/>
          </a:solidFill>
          <a:ln/>
        </p:spPr>
      </p:sp>
      <p:sp>
        <p:nvSpPr>
          <p:cNvPr id="60" name="Text 58"/>
          <p:cNvSpPr/>
          <p:nvPr/>
        </p:nvSpPr>
        <p:spPr>
          <a:xfrm>
            <a:off x="10645795" y="6705005"/>
            <a:ext cx="166926" cy="208598"/>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DM Sans Medium" pitchFamily="34" charset="0"/>
                <a:ea typeface="DM Sans Medium" pitchFamily="34" charset="-122"/>
                <a:cs typeface="DM Sans Medium" pitchFamily="34" charset="-120"/>
              </a:rPr>
              <a:t>10</a:t>
            </a:r>
            <a:endParaRPr lang="en-US" sz="1300" dirty="0"/>
          </a:p>
        </p:txBody>
      </p:sp>
      <p:sp>
        <p:nvSpPr>
          <p:cNvPr id="61" name="Text 59"/>
          <p:cNvSpPr/>
          <p:nvPr/>
        </p:nvSpPr>
        <p:spPr>
          <a:xfrm>
            <a:off x="7539037" y="7157085"/>
            <a:ext cx="1739146" cy="217408"/>
          </a:xfrm>
          <a:prstGeom prst="rect">
            <a:avLst/>
          </a:prstGeom>
          <a:noFill/>
          <a:ln/>
        </p:spPr>
        <p:txBody>
          <a:bodyPr wrap="none" lIns="0" tIns="0" rIns="0" bIns="0" rtlCol="0" anchor="t"/>
          <a:lstStyle/>
          <a:p>
            <a:pPr algn="l" indent="0" marL="0">
              <a:lnSpc>
                <a:spcPts val="1700"/>
              </a:lnSpc>
              <a:buNone/>
            </a:pPr>
            <a:r>
              <a:rPr lang="en-US" sz="1350" dirty="0">
                <a:solidFill>
                  <a:srgbClr val="D6D9D7"/>
                </a:solidFill>
                <a:latin typeface="DM Sans Medium" pitchFamily="34" charset="0"/>
                <a:ea typeface="DM Sans Medium" pitchFamily="34" charset="-122"/>
                <a:cs typeface="DM Sans Medium" pitchFamily="34" charset="-120"/>
              </a:rPr>
              <a:t>Ailə Hesabı</a:t>
            </a:r>
            <a:endParaRPr lang="en-US" sz="1350" dirty="0"/>
          </a:p>
        </p:txBody>
      </p:sp>
      <p:sp>
        <p:nvSpPr>
          <p:cNvPr id="62" name="Text 60"/>
          <p:cNvSpPr/>
          <p:nvPr/>
        </p:nvSpPr>
        <p:spPr>
          <a:xfrm>
            <a:off x="7539037" y="7457956"/>
            <a:ext cx="6380559" cy="222647"/>
          </a:xfrm>
          <a:prstGeom prst="rect">
            <a:avLst/>
          </a:prstGeom>
          <a:noFill/>
          <a:ln/>
        </p:spPr>
        <p:txBody>
          <a:bodyPr wrap="none" lIns="0" tIns="0" rIns="0" bIns="0" rtlCol="0" anchor="t"/>
          <a:lstStyle/>
          <a:p>
            <a:pPr algn="l" indent="0" marL="0">
              <a:lnSpc>
                <a:spcPts val="1750"/>
              </a:lnSpc>
              <a:buNone/>
            </a:pPr>
            <a:r>
              <a:rPr lang="en-US" sz="1050" dirty="0">
                <a:solidFill>
                  <a:srgbClr val="D6D9D7"/>
                </a:solidFill>
                <a:latin typeface="Inter" pitchFamily="34" charset="0"/>
                <a:ea typeface="Inter" pitchFamily="34" charset="-122"/>
                <a:cs typeface="Inter" pitchFamily="34" charset="-120"/>
              </a:rPr>
              <a:t>Uşaqlar/ailə üzvləri üçün asan idarəetmə.</a:t>
            </a:r>
            <a:endParaRPr lang="en-US" sz="1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23649" y="428863"/>
            <a:ext cx="10561439" cy="487204"/>
          </a:xfrm>
          <a:prstGeom prst="rect">
            <a:avLst/>
          </a:prstGeom>
          <a:noFill/>
          <a:ln/>
        </p:spPr>
        <p:txBody>
          <a:bodyPr wrap="none" lIns="0" tIns="0" rIns="0" bIns="0" rtlCol="0" anchor="t"/>
          <a:lstStyle/>
          <a:p>
            <a:pPr algn="l" indent="0" marL="0">
              <a:lnSpc>
                <a:spcPts val="3800"/>
              </a:lnSpc>
              <a:buNone/>
            </a:pPr>
            <a:r>
              <a:rPr lang="en-US" sz="3050" dirty="0">
                <a:solidFill>
                  <a:srgbClr val="F7F7F8"/>
                </a:solidFill>
                <a:latin typeface="DM Sans Medium" pitchFamily="34" charset="0"/>
                <a:ea typeface="DM Sans Medium" pitchFamily="34" charset="-122"/>
                <a:cs typeface="DM Sans Medium" pitchFamily="34" charset="-120"/>
              </a:rPr>
              <a:t>Sistem Tələbləri: Funksional və Qeyri-funksional Aspektlər</a:t>
            </a:r>
            <a:endParaRPr lang="en-US" sz="3050" dirty="0"/>
          </a:p>
        </p:txBody>
      </p:sp>
      <p:sp>
        <p:nvSpPr>
          <p:cNvPr id="3" name="Text 1"/>
          <p:cNvSpPr/>
          <p:nvPr/>
        </p:nvSpPr>
        <p:spPr>
          <a:xfrm>
            <a:off x="623649" y="1305758"/>
            <a:ext cx="2338864" cy="292298"/>
          </a:xfrm>
          <a:prstGeom prst="rect">
            <a:avLst/>
          </a:prstGeom>
          <a:noFill/>
          <a:ln/>
        </p:spPr>
        <p:txBody>
          <a:bodyPr wrap="none" lIns="0" tIns="0" rIns="0" bIns="0" rtlCol="0" anchor="t"/>
          <a:lstStyle/>
          <a:p>
            <a:pPr algn="l" indent="0" marL="0">
              <a:lnSpc>
                <a:spcPts val="2300"/>
              </a:lnSpc>
              <a:buNone/>
            </a:pPr>
            <a:r>
              <a:rPr lang="en-US" sz="1800" dirty="0">
                <a:solidFill>
                  <a:srgbClr val="F7F7F8"/>
                </a:solidFill>
                <a:latin typeface="DM Sans Medium" pitchFamily="34" charset="0"/>
                <a:ea typeface="DM Sans Medium" pitchFamily="34" charset="-122"/>
                <a:cs typeface="DM Sans Medium" pitchFamily="34" charset="-120"/>
              </a:rPr>
              <a:t>Funksional Tələblər</a:t>
            </a:r>
            <a:endParaRPr lang="en-US" sz="1800" dirty="0"/>
          </a:p>
        </p:txBody>
      </p:sp>
      <p:sp>
        <p:nvSpPr>
          <p:cNvPr id="4" name="Shape 2"/>
          <p:cNvSpPr/>
          <p:nvPr/>
        </p:nvSpPr>
        <p:spPr>
          <a:xfrm>
            <a:off x="623649" y="1773436"/>
            <a:ext cx="6501408" cy="960715"/>
          </a:xfrm>
          <a:prstGeom prst="roundRect">
            <a:avLst>
              <a:gd name="adj" fmla="val 2435"/>
            </a:avLst>
          </a:prstGeom>
          <a:solidFill>
            <a:srgbClr val="4C5052"/>
          </a:solidFill>
          <a:ln/>
        </p:spPr>
      </p:sp>
      <p:sp>
        <p:nvSpPr>
          <p:cNvPr id="5" name="Text 3"/>
          <p:cNvSpPr/>
          <p:nvPr/>
        </p:nvSpPr>
        <p:spPr>
          <a:xfrm>
            <a:off x="779502" y="1929289"/>
            <a:ext cx="2393156"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Qeydiyyatın Doğrulanması</a:t>
            </a:r>
            <a:endParaRPr lang="en-US" sz="1500" dirty="0"/>
          </a:p>
        </p:txBody>
      </p:sp>
      <p:sp>
        <p:nvSpPr>
          <p:cNvPr id="6" name="Text 4"/>
          <p:cNvSpPr/>
          <p:nvPr/>
        </p:nvSpPr>
        <p:spPr>
          <a:xfrm>
            <a:off x="779502" y="2328743"/>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İstifadəçi qeydiyyat və login məlumatlarının təhlükəsizliyi.</a:t>
            </a:r>
            <a:endParaRPr lang="en-US" sz="1200" dirty="0"/>
          </a:p>
        </p:txBody>
      </p:sp>
      <p:sp>
        <p:nvSpPr>
          <p:cNvPr id="7" name="Shape 5"/>
          <p:cNvSpPr/>
          <p:nvPr/>
        </p:nvSpPr>
        <p:spPr>
          <a:xfrm>
            <a:off x="623649" y="2890004"/>
            <a:ext cx="6501408" cy="960715"/>
          </a:xfrm>
          <a:prstGeom prst="roundRect">
            <a:avLst>
              <a:gd name="adj" fmla="val 2435"/>
            </a:avLst>
          </a:prstGeom>
          <a:solidFill>
            <a:srgbClr val="4C5052"/>
          </a:solidFill>
          <a:ln/>
        </p:spPr>
      </p:sp>
      <p:sp>
        <p:nvSpPr>
          <p:cNvPr id="8" name="Text 6"/>
          <p:cNvSpPr/>
          <p:nvPr/>
        </p:nvSpPr>
        <p:spPr>
          <a:xfrm>
            <a:off x="779502" y="3045857"/>
            <a:ext cx="2640925"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Həkim Qrafikinin Yenilənməsi</a:t>
            </a:r>
            <a:endParaRPr lang="en-US" sz="1500" dirty="0"/>
          </a:p>
        </p:txBody>
      </p:sp>
      <p:sp>
        <p:nvSpPr>
          <p:cNvPr id="9" name="Text 7"/>
          <p:cNvSpPr/>
          <p:nvPr/>
        </p:nvSpPr>
        <p:spPr>
          <a:xfrm>
            <a:off x="779502" y="3445312"/>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Real-time iş qrafiki yeniləmələri.</a:t>
            </a:r>
            <a:endParaRPr lang="en-US" sz="1200" dirty="0"/>
          </a:p>
        </p:txBody>
      </p:sp>
      <p:sp>
        <p:nvSpPr>
          <p:cNvPr id="10" name="Shape 8"/>
          <p:cNvSpPr/>
          <p:nvPr/>
        </p:nvSpPr>
        <p:spPr>
          <a:xfrm>
            <a:off x="623649" y="4006572"/>
            <a:ext cx="6501408" cy="960715"/>
          </a:xfrm>
          <a:prstGeom prst="roundRect">
            <a:avLst>
              <a:gd name="adj" fmla="val 2435"/>
            </a:avLst>
          </a:prstGeom>
          <a:solidFill>
            <a:srgbClr val="4C5052"/>
          </a:solidFill>
          <a:ln/>
        </p:spPr>
      </p:sp>
      <p:sp>
        <p:nvSpPr>
          <p:cNvPr id="11" name="Text 9"/>
          <p:cNvSpPr/>
          <p:nvPr/>
        </p:nvSpPr>
        <p:spPr>
          <a:xfrm>
            <a:off x="779502" y="4162425"/>
            <a:ext cx="2865715"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Ödəniş Sisteminin İnteqrasiyası</a:t>
            </a:r>
            <a:endParaRPr lang="en-US" sz="1500" dirty="0"/>
          </a:p>
        </p:txBody>
      </p:sp>
      <p:sp>
        <p:nvSpPr>
          <p:cNvPr id="12" name="Text 10"/>
          <p:cNvSpPr/>
          <p:nvPr/>
        </p:nvSpPr>
        <p:spPr>
          <a:xfrm>
            <a:off x="779502" y="4561880"/>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Bank provayder API-ləri ilə sorunsuz əlaqə.</a:t>
            </a:r>
            <a:endParaRPr lang="en-US" sz="1200" dirty="0"/>
          </a:p>
        </p:txBody>
      </p:sp>
      <p:sp>
        <p:nvSpPr>
          <p:cNvPr id="13" name="Shape 11"/>
          <p:cNvSpPr/>
          <p:nvPr/>
        </p:nvSpPr>
        <p:spPr>
          <a:xfrm>
            <a:off x="623649" y="5123140"/>
            <a:ext cx="6501408" cy="960715"/>
          </a:xfrm>
          <a:prstGeom prst="roundRect">
            <a:avLst>
              <a:gd name="adj" fmla="val 2435"/>
            </a:avLst>
          </a:prstGeom>
          <a:solidFill>
            <a:srgbClr val="4C5052"/>
          </a:solidFill>
          <a:ln/>
        </p:spPr>
      </p:sp>
      <p:sp>
        <p:nvSpPr>
          <p:cNvPr id="14" name="Text 12"/>
          <p:cNvSpPr/>
          <p:nvPr/>
        </p:nvSpPr>
        <p:spPr>
          <a:xfrm>
            <a:off x="779502" y="5278993"/>
            <a:ext cx="3859768"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Laboratoriya Nəticələrinin Sinxronizasiyası</a:t>
            </a:r>
            <a:endParaRPr lang="en-US" sz="1500" dirty="0"/>
          </a:p>
        </p:txBody>
      </p:sp>
      <p:sp>
        <p:nvSpPr>
          <p:cNvPr id="15" name="Text 13"/>
          <p:cNvSpPr/>
          <p:nvPr/>
        </p:nvSpPr>
        <p:spPr>
          <a:xfrm>
            <a:off x="779502" y="5678448"/>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LIS ilə məlumat mübadiləsi.</a:t>
            </a:r>
            <a:endParaRPr lang="en-US" sz="1200" dirty="0"/>
          </a:p>
        </p:txBody>
      </p:sp>
      <p:sp>
        <p:nvSpPr>
          <p:cNvPr id="16" name="Shape 14"/>
          <p:cNvSpPr/>
          <p:nvPr/>
        </p:nvSpPr>
        <p:spPr>
          <a:xfrm>
            <a:off x="623649" y="6239708"/>
            <a:ext cx="6501408" cy="960715"/>
          </a:xfrm>
          <a:prstGeom prst="roundRect">
            <a:avLst>
              <a:gd name="adj" fmla="val 2435"/>
            </a:avLst>
          </a:prstGeom>
          <a:solidFill>
            <a:srgbClr val="4C5052"/>
          </a:solidFill>
          <a:ln/>
        </p:spPr>
      </p:sp>
      <p:sp>
        <p:nvSpPr>
          <p:cNvPr id="17" name="Text 15"/>
          <p:cNvSpPr/>
          <p:nvPr/>
        </p:nvSpPr>
        <p:spPr>
          <a:xfrm>
            <a:off x="779502" y="6395561"/>
            <a:ext cx="2029897"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Real-time Mesajlaşma</a:t>
            </a:r>
            <a:endParaRPr lang="en-US" sz="1500" dirty="0"/>
          </a:p>
        </p:txBody>
      </p:sp>
      <p:sp>
        <p:nvSpPr>
          <p:cNvPr id="18" name="Text 16"/>
          <p:cNvSpPr/>
          <p:nvPr/>
        </p:nvSpPr>
        <p:spPr>
          <a:xfrm>
            <a:off x="779502" y="6795016"/>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İstifadəçi və həkim arasında ani ünsiyyət.</a:t>
            </a:r>
            <a:endParaRPr lang="en-US" sz="1200" dirty="0"/>
          </a:p>
        </p:txBody>
      </p:sp>
      <p:sp>
        <p:nvSpPr>
          <p:cNvPr id="19" name="Text 17"/>
          <p:cNvSpPr/>
          <p:nvPr/>
        </p:nvSpPr>
        <p:spPr>
          <a:xfrm>
            <a:off x="7512963" y="1305758"/>
            <a:ext cx="2764274" cy="292298"/>
          </a:xfrm>
          <a:prstGeom prst="rect">
            <a:avLst/>
          </a:prstGeom>
          <a:noFill/>
          <a:ln/>
        </p:spPr>
        <p:txBody>
          <a:bodyPr wrap="none" lIns="0" tIns="0" rIns="0" bIns="0" rtlCol="0" anchor="t"/>
          <a:lstStyle/>
          <a:p>
            <a:pPr algn="l" indent="0" marL="0">
              <a:lnSpc>
                <a:spcPts val="2300"/>
              </a:lnSpc>
              <a:buNone/>
            </a:pPr>
            <a:r>
              <a:rPr lang="en-US" sz="1800" dirty="0">
                <a:solidFill>
                  <a:srgbClr val="F7F7F8"/>
                </a:solidFill>
                <a:latin typeface="DM Sans Medium" pitchFamily="34" charset="0"/>
                <a:ea typeface="DM Sans Medium" pitchFamily="34" charset="-122"/>
                <a:cs typeface="DM Sans Medium" pitchFamily="34" charset="-120"/>
              </a:rPr>
              <a:t>Qeyri-funksional Tələblər</a:t>
            </a:r>
            <a:endParaRPr lang="en-US" sz="1800" dirty="0"/>
          </a:p>
        </p:txBody>
      </p:sp>
      <p:sp>
        <p:nvSpPr>
          <p:cNvPr id="20" name="Shape 18"/>
          <p:cNvSpPr/>
          <p:nvPr/>
        </p:nvSpPr>
        <p:spPr>
          <a:xfrm>
            <a:off x="7512963" y="1773436"/>
            <a:ext cx="6501408" cy="960715"/>
          </a:xfrm>
          <a:prstGeom prst="roundRect">
            <a:avLst>
              <a:gd name="adj" fmla="val 2435"/>
            </a:avLst>
          </a:prstGeom>
          <a:solidFill>
            <a:srgbClr val="4C5052"/>
          </a:solidFill>
          <a:ln/>
        </p:spPr>
      </p:sp>
      <p:sp>
        <p:nvSpPr>
          <p:cNvPr id="21" name="Text 19"/>
          <p:cNvSpPr/>
          <p:nvPr/>
        </p:nvSpPr>
        <p:spPr>
          <a:xfrm>
            <a:off x="7668816" y="1929289"/>
            <a:ext cx="2267783"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Platforma Optimizasiyası</a:t>
            </a:r>
            <a:endParaRPr lang="en-US" sz="1500" dirty="0"/>
          </a:p>
        </p:txBody>
      </p:sp>
      <p:sp>
        <p:nvSpPr>
          <p:cNvPr id="22" name="Text 20"/>
          <p:cNvSpPr/>
          <p:nvPr/>
        </p:nvSpPr>
        <p:spPr>
          <a:xfrm>
            <a:off x="7668816" y="2328743"/>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Android və iOS üçün yüksək performans.</a:t>
            </a:r>
            <a:endParaRPr lang="en-US" sz="1200" dirty="0"/>
          </a:p>
        </p:txBody>
      </p:sp>
      <p:sp>
        <p:nvSpPr>
          <p:cNvPr id="23" name="Shape 21"/>
          <p:cNvSpPr/>
          <p:nvPr/>
        </p:nvSpPr>
        <p:spPr>
          <a:xfrm>
            <a:off x="7512963" y="2890004"/>
            <a:ext cx="6501408" cy="960715"/>
          </a:xfrm>
          <a:prstGeom prst="roundRect">
            <a:avLst>
              <a:gd name="adj" fmla="val 2435"/>
            </a:avLst>
          </a:prstGeom>
          <a:solidFill>
            <a:srgbClr val="4C5052"/>
          </a:solidFill>
          <a:ln/>
        </p:spPr>
      </p:sp>
      <p:sp>
        <p:nvSpPr>
          <p:cNvPr id="24" name="Text 22"/>
          <p:cNvSpPr/>
          <p:nvPr/>
        </p:nvSpPr>
        <p:spPr>
          <a:xfrm>
            <a:off x="7668816" y="3045857"/>
            <a:ext cx="1949053"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Yüksək Əlçatanlıq</a:t>
            </a:r>
            <a:endParaRPr lang="en-US" sz="1500" dirty="0"/>
          </a:p>
        </p:txBody>
      </p:sp>
      <p:sp>
        <p:nvSpPr>
          <p:cNvPr id="25" name="Text 23"/>
          <p:cNvSpPr/>
          <p:nvPr/>
        </p:nvSpPr>
        <p:spPr>
          <a:xfrm>
            <a:off x="7668816" y="3445312"/>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24/7 işləmə və 99.5% uptime təminatı.</a:t>
            </a:r>
            <a:endParaRPr lang="en-US" sz="1200" dirty="0"/>
          </a:p>
        </p:txBody>
      </p:sp>
      <p:sp>
        <p:nvSpPr>
          <p:cNvPr id="26" name="Shape 24"/>
          <p:cNvSpPr/>
          <p:nvPr/>
        </p:nvSpPr>
        <p:spPr>
          <a:xfrm>
            <a:off x="7512963" y="4006572"/>
            <a:ext cx="6501408" cy="960715"/>
          </a:xfrm>
          <a:prstGeom prst="roundRect">
            <a:avLst>
              <a:gd name="adj" fmla="val 2435"/>
            </a:avLst>
          </a:prstGeom>
          <a:solidFill>
            <a:srgbClr val="4C5052"/>
          </a:solidFill>
          <a:ln/>
        </p:spPr>
      </p:sp>
      <p:sp>
        <p:nvSpPr>
          <p:cNvPr id="27" name="Text 25"/>
          <p:cNvSpPr/>
          <p:nvPr/>
        </p:nvSpPr>
        <p:spPr>
          <a:xfrm>
            <a:off x="7668816" y="4162425"/>
            <a:ext cx="1977866"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Məlumat Şifrələnməsi</a:t>
            </a:r>
            <a:endParaRPr lang="en-US" sz="1500" dirty="0"/>
          </a:p>
        </p:txBody>
      </p:sp>
      <p:sp>
        <p:nvSpPr>
          <p:cNvPr id="28" name="Text 26"/>
          <p:cNvSpPr/>
          <p:nvPr/>
        </p:nvSpPr>
        <p:spPr>
          <a:xfrm>
            <a:off x="7668816" y="4561880"/>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AES-256 ilə məlumatların qorunması.</a:t>
            </a:r>
            <a:endParaRPr lang="en-US" sz="1200" dirty="0"/>
          </a:p>
        </p:txBody>
      </p:sp>
      <p:sp>
        <p:nvSpPr>
          <p:cNvPr id="29" name="Shape 27"/>
          <p:cNvSpPr/>
          <p:nvPr/>
        </p:nvSpPr>
        <p:spPr>
          <a:xfrm>
            <a:off x="7512963" y="5123140"/>
            <a:ext cx="6501408" cy="960715"/>
          </a:xfrm>
          <a:prstGeom prst="roundRect">
            <a:avLst>
              <a:gd name="adj" fmla="val 2435"/>
            </a:avLst>
          </a:prstGeom>
          <a:solidFill>
            <a:srgbClr val="4C5052"/>
          </a:solidFill>
          <a:ln/>
        </p:spPr>
      </p:sp>
      <p:sp>
        <p:nvSpPr>
          <p:cNvPr id="30" name="Text 28"/>
          <p:cNvSpPr/>
          <p:nvPr/>
        </p:nvSpPr>
        <p:spPr>
          <a:xfrm>
            <a:off x="7668816" y="5278993"/>
            <a:ext cx="1949053"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Miqyaslana bilirlik</a:t>
            </a:r>
            <a:endParaRPr lang="en-US" sz="1500" dirty="0"/>
          </a:p>
        </p:txBody>
      </p:sp>
      <p:sp>
        <p:nvSpPr>
          <p:cNvPr id="31" name="Text 29"/>
          <p:cNvSpPr/>
          <p:nvPr/>
        </p:nvSpPr>
        <p:spPr>
          <a:xfrm>
            <a:off x="7668816" y="5678448"/>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10.000 eyni anda aktiv istifadəçini dəstəkləmə.</a:t>
            </a:r>
            <a:endParaRPr lang="en-US" sz="1200" dirty="0"/>
          </a:p>
        </p:txBody>
      </p:sp>
      <p:sp>
        <p:nvSpPr>
          <p:cNvPr id="32" name="Shape 30"/>
          <p:cNvSpPr/>
          <p:nvPr/>
        </p:nvSpPr>
        <p:spPr>
          <a:xfrm>
            <a:off x="7512963" y="6239708"/>
            <a:ext cx="6501408" cy="960715"/>
          </a:xfrm>
          <a:prstGeom prst="roundRect">
            <a:avLst>
              <a:gd name="adj" fmla="val 2435"/>
            </a:avLst>
          </a:prstGeom>
          <a:solidFill>
            <a:srgbClr val="4C5052"/>
          </a:solidFill>
          <a:ln/>
        </p:spPr>
      </p:sp>
      <p:sp>
        <p:nvSpPr>
          <p:cNvPr id="33" name="Text 31"/>
          <p:cNvSpPr/>
          <p:nvPr/>
        </p:nvSpPr>
        <p:spPr>
          <a:xfrm>
            <a:off x="7668816" y="6395561"/>
            <a:ext cx="2027753" cy="243602"/>
          </a:xfrm>
          <a:prstGeom prst="rect">
            <a:avLst/>
          </a:prstGeom>
          <a:noFill/>
          <a:ln/>
        </p:spPr>
        <p:txBody>
          <a:bodyPr wrap="none" lIns="0" tIns="0" rIns="0" bIns="0" rtlCol="0" anchor="t"/>
          <a:lstStyle/>
          <a:p>
            <a:pPr algn="l" indent="0" marL="0">
              <a:lnSpc>
                <a:spcPts val="1900"/>
              </a:lnSpc>
              <a:buNone/>
            </a:pPr>
            <a:r>
              <a:rPr lang="en-US" sz="1500" dirty="0">
                <a:solidFill>
                  <a:srgbClr val="D6D9D7"/>
                </a:solidFill>
                <a:latin typeface="DM Sans Medium" pitchFamily="34" charset="0"/>
                <a:ea typeface="DM Sans Medium" pitchFamily="34" charset="-122"/>
                <a:cs typeface="DM Sans Medium" pitchFamily="34" charset="-120"/>
              </a:rPr>
              <a:t>Sürətli Cavab Müddəti</a:t>
            </a:r>
            <a:endParaRPr lang="en-US" sz="1500" dirty="0"/>
          </a:p>
        </p:txBody>
      </p:sp>
      <p:sp>
        <p:nvSpPr>
          <p:cNvPr id="34" name="Text 32"/>
          <p:cNvSpPr/>
          <p:nvPr/>
        </p:nvSpPr>
        <p:spPr>
          <a:xfrm>
            <a:off x="7668816" y="6795016"/>
            <a:ext cx="6189702"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API cavab müddəti 500 ms-dən az olmalıdır.</a:t>
            </a:r>
            <a:endParaRPr lang="en-US" sz="1200" dirty="0"/>
          </a:p>
        </p:txBody>
      </p:sp>
      <p:sp>
        <p:nvSpPr>
          <p:cNvPr id="35" name="Text 33"/>
          <p:cNvSpPr/>
          <p:nvPr/>
        </p:nvSpPr>
        <p:spPr>
          <a:xfrm>
            <a:off x="623649" y="7551182"/>
            <a:ext cx="13383101" cy="249555"/>
          </a:xfrm>
          <a:prstGeom prst="rect">
            <a:avLst/>
          </a:prstGeom>
          <a:noFill/>
          <a:ln/>
        </p:spPr>
        <p:txBody>
          <a:bodyPr wrap="none" lIns="0" tIns="0" rIns="0" bIns="0" rtlCol="0" anchor="t"/>
          <a:lstStyle/>
          <a:p>
            <a:pPr algn="l" indent="0" marL="0">
              <a:lnSpc>
                <a:spcPts val="1950"/>
              </a:lnSpc>
              <a:buNone/>
            </a:pPr>
            <a:r>
              <a:rPr lang="en-US" sz="1200" dirty="0">
                <a:solidFill>
                  <a:srgbClr val="D6D9D7"/>
                </a:solidFill>
                <a:latin typeface="Inter" pitchFamily="34" charset="0"/>
                <a:ea typeface="Inter" pitchFamily="34" charset="-122"/>
                <a:cs typeface="Inter" pitchFamily="34" charset="-120"/>
              </a:rPr>
              <a:t>Bu tələblər, tətbiqin möhkəm, təhlükəsiz və istifadəçi dostu olmasını təmin etmək üçün əsasdır.</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37674" y="300871"/>
            <a:ext cx="6400205" cy="341948"/>
          </a:xfrm>
          <a:prstGeom prst="rect">
            <a:avLst/>
          </a:prstGeom>
          <a:noFill/>
          <a:ln/>
        </p:spPr>
        <p:txBody>
          <a:bodyPr wrap="none" lIns="0" tIns="0" rIns="0" bIns="0" rtlCol="0" anchor="t"/>
          <a:lstStyle/>
          <a:p>
            <a:pPr algn="l" indent="0" marL="0">
              <a:lnSpc>
                <a:spcPts val="2650"/>
              </a:lnSpc>
              <a:buNone/>
            </a:pPr>
            <a:r>
              <a:rPr lang="en-US" sz="2150" dirty="0">
                <a:solidFill>
                  <a:srgbClr val="F7F7F8"/>
                </a:solidFill>
                <a:latin typeface="DM Sans Medium" pitchFamily="34" charset="0"/>
                <a:ea typeface="DM Sans Medium" pitchFamily="34" charset="-122"/>
                <a:cs typeface="DM Sans Medium" pitchFamily="34" charset="-120"/>
              </a:rPr>
              <a:t>Layihə Sərhədləri: Nələr Daxildir, Nələr Xaricdədir?</a:t>
            </a:r>
            <a:endParaRPr lang="en-US" sz="2150" dirty="0"/>
          </a:p>
        </p:txBody>
      </p:sp>
      <p:sp>
        <p:nvSpPr>
          <p:cNvPr id="3" name="Text 1"/>
          <p:cNvSpPr/>
          <p:nvPr/>
        </p:nvSpPr>
        <p:spPr>
          <a:xfrm>
            <a:off x="437674" y="916305"/>
            <a:ext cx="1641396" cy="205145"/>
          </a:xfrm>
          <a:prstGeom prst="rect">
            <a:avLst/>
          </a:prstGeom>
          <a:noFill/>
          <a:ln/>
        </p:spPr>
        <p:txBody>
          <a:bodyPr wrap="none" lIns="0" tIns="0" rIns="0" bIns="0" rtlCol="0" anchor="t"/>
          <a:lstStyle/>
          <a:p>
            <a:pPr algn="l" indent="0" marL="0">
              <a:lnSpc>
                <a:spcPts val="1600"/>
              </a:lnSpc>
              <a:buNone/>
            </a:pPr>
            <a:r>
              <a:rPr lang="en-US" sz="1250" dirty="0">
                <a:solidFill>
                  <a:srgbClr val="F7F7F8"/>
                </a:solidFill>
                <a:latin typeface="DM Sans Medium" pitchFamily="34" charset="0"/>
                <a:ea typeface="DM Sans Medium" pitchFamily="34" charset="-122"/>
                <a:cs typeface="DM Sans Medium" pitchFamily="34" charset="-120"/>
              </a:rPr>
              <a:t>In-Scope</a:t>
            </a:r>
            <a:endParaRPr lang="en-US" sz="1250" dirty="0"/>
          </a:p>
        </p:txBody>
      </p:sp>
      <p:sp>
        <p:nvSpPr>
          <p:cNvPr id="4" name="Text 2"/>
          <p:cNvSpPr/>
          <p:nvPr/>
        </p:nvSpPr>
        <p:spPr>
          <a:xfrm>
            <a:off x="437674" y="1230868"/>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Mobil tətbiqin hazırlanması</a:t>
            </a:r>
            <a:endParaRPr lang="en-US" sz="850" dirty="0"/>
          </a:p>
        </p:txBody>
      </p:sp>
      <p:sp>
        <p:nvSpPr>
          <p:cNvPr id="5" name="Text 3"/>
          <p:cNvSpPr/>
          <p:nvPr/>
        </p:nvSpPr>
        <p:spPr>
          <a:xfrm>
            <a:off x="437674" y="1444109"/>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Həkim cədvəli və onlayn qəbul sistemi</a:t>
            </a:r>
            <a:endParaRPr lang="en-US" sz="850" dirty="0"/>
          </a:p>
        </p:txBody>
      </p:sp>
      <p:sp>
        <p:nvSpPr>
          <p:cNvPr id="6" name="Text 4"/>
          <p:cNvSpPr/>
          <p:nvPr/>
        </p:nvSpPr>
        <p:spPr>
          <a:xfrm>
            <a:off x="437674" y="1657350"/>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Laboratoriya nəticələrinin görüntülənməsi</a:t>
            </a:r>
            <a:endParaRPr lang="en-US" sz="850" dirty="0"/>
          </a:p>
        </p:txBody>
      </p:sp>
      <p:sp>
        <p:nvSpPr>
          <p:cNvPr id="7" name="Text 5"/>
          <p:cNvSpPr/>
          <p:nvPr/>
        </p:nvSpPr>
        <p:spPr>
          <a:xfrm>
            <a:off x="437674" y="1870591"/>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Ödəniş sistemi inteqrasiyası</a:t>
            </a:r>
            <a:endParaRPr lang="en-US" sz="850" dirty="0"/>
          </a:p>
        </p:txBody>
      </p:sp>
      <p:sp>
        <p:nvSpPr>
          <p:cNvPr id="8" name="Text 6"/>
          <p:cNvSpPr/>
          <p:nvPr/>
        </p:nvSpPr>
        <p:spPr>
          <a:xfrm>
            <a:off x="437674" y="2083832"/>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Admin paneli</a:t>
            </a:r>
            <a:endParaRPr lang="en-US" sz="850" dirty="0"/>
          </a:p>
        </p:txBody>
      </p:sp>
      <p:sp>
        <p:nvSpPr>
          <p:cNvPr id="9" name="Text 7"/>
          <p:cNvSpPr/>
          <p:nvPr/>
        </p:nvSpPr>
        <p:spPr>
          <a:xfrm>
            <a:off x="437674" y="2297073"/>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Bildiriş sistemi</a:t>
            </a:r>
            <a:endParaRPr lang="en-US" sz="850" dirty="0"/>
          </a:p>
        </p:txBody>
      </p:sp>
      <p:sp>
        <p:nvSpPr>
          <p:cNvPr id="10" name="Text 8"/>
          <p:cNvSpPr/>
          <p:nvPr/>
        </p:nvSpPr>
        <p:spPr>
          <a:xfrm>
            <a:off x="437674" y="2510314"/>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Mesajlaşma sistemi</a:t>
            </a:r>
            <a:endParaRPr lang="en-US" sz="850" dirty="0"/>
          </a:p>
        </p:txBody>
      </p:sp>
      <p:pic>
        <p:nvPicPr>
          <p:cNvPr id="11" name="Image 0" descr="preencoded.png">    </p:cNvPr>
          <p:cNvPicPr>
            <a:picLocks noChangeAspect="1"/>
          </p:cNvPicPr>
          <p:nvPr/>
        </p:nvPicPr>
        <p:blipFill>
          <a:blip r:embed="rId1"/>
          <a:stretch>
            <a:fillRect/>
          </a:stretch>
        </p:blipFill>
        <p:spPr>
          <a:xfrm>
            <a:off x="437674" y="2808327"/>
            <a:ext cx="6744057" cy="6744057"/>
          </a:xfrm>
          <a:prstGeom prst="rect">
            <a:avLst/>
          </a:prstGeom>
        </p:spPr>
      </p:pic>
      <p:sp>
        <p:nvSpPr>
          <p:cNvPr id="12" name="Text 9"/>
          <p:cNvSpPr/>
          <p:nvPr/>
        </p:nvSpPr>
        <p:spPr>
          <a:xfrm>
            <a:off x="7456289" y="916305"/>
            <a:ext cx="1641396" cy="205145"/>
          </a:xfrm>
          <a:prstGeom prst="rect">
            <a:avLst/>
          </a:prstGeom>
          <a:noFill/>
          <a:ln/>
        </p:spPr>
        <p:txBody>
          <a:bodyPr wrap="none" lIns="0" tIns="0" rIns="0" bIns="0" rtlCol="0" anchor="t"/>
          <a:lstStyle/>
          <a:p>
            <a:pPr algn="l" indent="0" marL="0">
              <a:lnSpc>
                <a:spcPts val="1600"/>
              </a:lnSpc>
              <a:buNone/>
            </a:pPr>
            <a:r>
              <a:rPr lang="en-US" sz="1250" dirty="0">
                <a:solidFill>
                  <a:srgbClr val="F7F7F8"/>
                </a:solidFill>
                <a:latin typeface="DM Sans Medium" pitchFamily="34" charset="0"/>
                <a:ea typeface="DM Sans Medium" pitchFamily="34" charset="-122"/>
                <a:cs typeface="DM Sans Medium" pitchFamily="34" charset="-120"/>
              </a:rPr>
              <a:t>Out-of-Scope</a:t>
            </a:r>
            <a:endParaRPr lang="en-US" sz="1250" dirty="0"/>
          </a:p>
        </p:txBody>
      </p:sp>
      <p:sp>
        <p:nvSpPr>
          <p:cNvPr id="13" name="Text 10"/>
          <p:cNvSpPr/>
          <p:nvPr/>
        </p:nvSpPr>
        <p:spPr>
          <a:xfrm>
            <a:off x="7456289" y="1230868"/>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Fiziki klinika idarəetməsi</a:t>
            </a:r>
            <a:endParaRPr lang="en-US" sz="850" dirty="0"/>
          </a:p>
        </p:txBody>
      </p:sp>
      <p:sp>
        <p:nvSpPr>
          <p:cNvPr id="14" name="Text 11"/>
          <p:cNvSpPr/>
          <p:nvPr/>
        </p:nvSpPr>
        <p:spPr>
          <a:xfrm>
            <a:off x="7456289" y="1444109"/>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Xəstəxana daxilində cihaz inteqrasiyası</a:t>
            </a:r>
            <a:endParaRPr lang="en-US" sz="850" dirty="0"/>
          </a:p>
        </p:txBody>
      </p:sp>
      <p:sp>
        <p:nvSpPr>
          <p:cNvPr id="15" name="Text 12"/>
          <p:cNvSpPr/>
          <p:nvPr/>
        </p:nvSpPr>
        <p:spPr>
          <a:xfrm>
            <a:off x="7456289" y="1657350"/>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Kuryerlə analiz götürülməsi xidməti</a:t>
            </a:r>
            <a:endParaRPr lang="en-US" sz="850" dirty="0"/>
          </a:p>
        </p:txBody>
      </p:sp>
      <p:sp>
        <p:nvSpPr>
          <p:cNvPr id="16" name="Text 13"/>
          <p:cNvSpPr/>
          <p:nvPr/>
        </p:nvSpPr>
        <p:spPr>
          <a:xfrm>
            <a:off x="7456289" y="1870591"/>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Tibbi sığorta inteqrasiyası (gələcək mərhələ)</a:t>
            </a:r>
            <a:endParaRPr lang="en-US" sz="850" dirty="0"/>
          </a:p>
        </p:txBody>
      </p:sp>
      <p:sp>
        <p:nvSpPr>
          <p:cNvPr id="17" name="Text 14"/>
          <p:cNvSpPr/>
          <p:nvPr/>
        </p:nvSpPr>
        <p:spPr>
          <a:xfrm>
            <a:off x="7456289" y="2083832"/>
            <a:ext cx="6744057" cy="175022"/>
          </a:xfrm>
          <a:prstGeom prst="rect">
            <a:avLst/>
          </a:prstGeom>
          <a:noFill/>
          <a:ln/>
        </p:spPr>
        <p:txBody>
          <a:bodyPr wrap="none" lIns="0" tIns="0" rIns="0" bIns="0" rtlCol="0" anchor="t"/>
          <a:lstStyle/>
          <a:p>
            <a:pPr algn="l" marL="342900" indent="-342900">
              <a:lnSpc>
                <a:spcPts val="1350"/>
              </a:lnSpc>
              <a:buSzPct val="100000"/>
              <a:buChar char="•"/>
            </a:pPr>
            <a:r>
              <a:rPr lang="en-US" sz="850" dirty="0">
                <a:solidFill>
                  <a:srgbClr val="D6D9D7"/>
                </a:solidFill>
                <a:latin typeface="Inter" pitchFamily="34" charset="0"/>
                <a:ea typeface="Inter" pitchFamily="34" charset="-122"/>
                <a:cs typeface="Inter" pitchFamily="34" charset="-120"/>
              </a:rPr>
              <a:t>Veb versiyasının yaradılması</a:t>
            </a:r>
            <a:endParaRPr lang="en-US" sz="850" dirty="0"/>
          </a:p>
        </p:txBody>
      </p:sp>
      <p:pic>
        <p:nvPicPr>
          <p:cNvPr id="18" name="Image 1" descr="preencoded.png">    </p:cNvPr>
          <p:cNvPicPr>
            <a:picLocks noChangeAspect="1"/>
          </p:cNvPicPr>
          <p:nvPr/>
        </p:nvPicPr>
        <p:blipFill>
          <a:blip r:embed="rId2"/>
          <a:stretch>
            <a:fillRect/>
          </a:stretch>
        </p:blipFill>
        <p:spPr>
          <a:xfrm>
            <a:off x="7456289" y="2381845"/>
            <a:ext cx="6744057" cy="6744057"/>
          </a:xfrm>
          <a:prstGeom prst="rect">
            <a:avLst/>
          </a:prstGeom>
        </p:spPr>
      </p:pic>
      <p:sp>
        <p:nvSpPr>
          <p:cNvPr id="19" name="Text 15"/>
          <p:cNvSpPr/>
          <p:nvPr/>
        </p:nvSpPr>
        <p:spPr>
          <a:xfrm>
            <a:off x="437674" y="9798368"/>
            <a:ext cx="13755052" cy="175022"/>
          </a:xfrm>
          <a:prstGeom prst="rect">
            <a:avLst/>
          </a:prstGeom>
          <a:noFill/>
          <a:ln/>
        </p:spPr>
        <p:txBody>
          <a:bodyPr wrap="none" lIns="0" tIns="0" rIns="0" bIns="0" rtlCol="0" anchor="t"/>
          <a:lstStyle/>
          <a:p>
            <a:pPr algn="l" indent="0" marL="0">
              <a:lnSpc>
                <a:spcPts val="1350"/>
              </a:lnSpc>
              <a:buNone/>
            </a:pPr>
            <a:r>
              <a:rPr lang="en-US" sz="850" dirty="0">
                <a:solidFill>
                  <a:srgbClr val="D6D9D7"/>
                </a:solidFill>
                <a:latin typeface="Inter" pitchFamily="34" charset="0"/>
                <a:ea typeface="Inter" pitchFamily="34" charset="-122"/>
                <a:cs typeface="Inter" pitchFamily="34" charset="-120"/>
              </a:rPr>
              <a:t>Layihənin sərhədlərini dəqiq müəyyənləşdirmək, fokusumuzu qorumağa və resursları səmərəli istifadə etməyə kömək edir.</a:t>
            </a:r>
            <a:endParaRPr lang="en-US" sz="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012627"/>
            <a:ext cx="8791575"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Maraqlı Tərəflər (Stakeholder) Xəritəsi</a:t>
            </a:r>
            <a:endParaRPr lang="en-US" sz="3900" dirty="0"/>
          </a:p>
        </p:txBody>
      </p:sp>
      <p:sp>
        <p:nvSpPr>
          <p:cNvPr id="3" name="Shape 1"/>
          <p:cNvSpPr/>
          <p:nvPr/>
        </p:nvSpPr>
        <p:spPr>
          <a:xfrm>
            <a:off x="793790" y="2029539"/>
            <a:ext cx="13042821" cy="4646652"/>
          </a:xfrm>
          <a:prstGeom prst="roundRect">
            <a:avLst>
              <a:gd name="adj" fmla="val 641"/>
            </a:avLst>
          </a:prstGeom>
          <a:noFill/>
          <a:ln w="7620">
            <a:solidFill>
              <a:srgbClr val="FFFFFF">
                <a:alpha val="24000"/>
              </a:srgbClr>
            </a:solidFill>
            <a:prstDash val="solid"/>
          </a:ln>
        </p:spPr>
      </p:sp>
      <p:sp>
        <p:nvSpPr>
          <p:cNvPr id="4" name="Shape 2"/>
          <p:cNvSpPr/>
          <p:nvPr/>
        </p:nvSpPr>
        <p:spPr>
          <a:xfrm>
            <a:off x="801410" y="2037159"/>
            <a:ext cx="13027581" cy="570905"/>
          </a:xfrm>
          <a:prstGeom prst="rect">
            <a:avLst/>
          </a:prstGeom>
          <a:solidFill>
            <a:srgbClr val="FFFFFF">
              <a:alpha val="4000"/>
            </a:srgbClr>
          </a:solidFill>
          <a:ln/>
        </p:spPr>
      </p:sp>
      <p:sp>
        <p:nvSpPr>
          <p:cNvPr id="5" name="Text 3"/>
          <p:cNvSpPr/>
          <p:nvPr/>
        </p:nvSpPr>
        <p:spPr>
          <a:xfrm>
            <a:off x="1000006" y="2163842"/>
            <a:ext cx="220491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Xəstələr</a:t>
            </a:r>
            <a:endParaRPr lang="en-US" sz="1550" dirty="0"/>
          </a:p>
        </p:txBody>
      </p:sp>
      <p:sp>
        <p:nvSpPr>
          <p:cNvPr id="6" name="Text 4"/>
          <p:cNvSpPr/>
          <p:nvPr/>
        </p:nvSpPr>
        <p:spPr>
          <a:xfrm>
            <a:off x="3609261" y="2163842"/>
            <a:ext cx="220110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Son istifadəçi</a:t>
            </a:r>
            <a:endParaRPr lang="en-US" sz="1550" dirty="0"/>
          </a:p>
        </p:txBody>
      </p:sp>
      <p:sp>
        <p:nvSpPr>
          <p:cNvPr id="7" name="Text 5"/>
          <p:cNvSpPr/>
          <p:nvPr/>
        </p:nvSpPr>
        <p:spPr>
          <a:xfrm>
            <a:off x="6214705" y="2163842"/>
            <a:ext cx="741592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Rahat qəbul, nəticələrə çıxış, tətbiq sürəti və etibarlılığı.</a:t>
            </a:r>
            <a:endParaRPr lang="en-US" sz="1550" dirty="0"/>
          </a:p>
        </p:txBody>
      </p:sp>
      <p:sp>
        <p:nvSpPr>
          <p:cNvPr id="8" name="Shape 6"/>
          <p:cNvSpPr/>
          <p:nvPr/>
        </p:nvSpPr>
        <p:spPr>
          <a:xfrm>
            <a:off x="801410" y="2608064"/>
            <a:ext cx="13027581" cy="570905"/>
          </a:xfrm>
          <a:prstGeom prst="rect">
            <a:avLst/>
          </a:prstGeom>
          <a:solidFill>
            <a:srgbClr val="000000">
              <a:alpha val="4000"/>
            </a:srgbClr>
          </a:solidFill>
          <a:ln/>
        </p:spPr>
      </p:sp>
      <p:sp>
        <p:nvSpPr>
          <p:cNvPr id="9" name="Text 7"/>
          <p:cNvSpPr/>
          <p:nvPr/>
        </p:nvSpPr>
        <p:spPr>
          <a:xfrm>
            <a:off x="1000006" y="2734747"/>
            <a:ext cx="220491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Həkimlər</a:t>
            </a:r>
            <a:endParaRPr lang="en-US" sz="1550" dirty="0"/>
          </a:p>
        </p:txBody>
      </p:sp>
      <p:sp>
        <p:nvSpPr>
          <p:cNvPr id="10" name="Text 8"/>
          <p:cNvSpPr/>
          <p:nvPr/>
        </p:nvSpPr>
        <p:spPr>
          <a:xfrm>
            <a:off x="3609261" y="2734747"/>
            <a:ext cx="220110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Xidmət təmin edən</a:t>
            </a:r>
            <a:endParaRPr lang="en-US" sz="1550" dirty="0"/>
          </a:p>
        </p:txBody>
      </p:sp>
      <p:sp>
        <p:nvSpPr>
          <p:cNvPr id="11" name="Text 9"/>
          <p:cNvSpPr/>
          <p:nvPr/>
        </p:nvSpPr>
        <p:spPr>
          <a:xfrm>
            <a:off x="6214705" y="2734747"/>
            <a:ext cx="741592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Cədvəlin asan idarə edilməsi, pasiyent axını və kommunikasiya.</a:t>
            </a:r>
            <a:endParaRPr lang="en-US" sz="1550" dirty="0"/>
          </a:p>
        </p:txBody>
      </p:sp>
      <p:sp>
        <p:nvSpPr>
          <p:cNvPr id="12" name="Shape 10"/>
          <p:cNvSpPr/>
          <p:nvPr/>
        </p:nvSpPr>
        <p:spPr>
          <a:xfrm>
            <a:off x="801410" y="3178969"/>
            <a:ext cx="13027581" cy="570905"/>
          </a:xfrm>
          <a:prstGeom prst="rect">
            <a:avLst/>
          </a:prstGeom>
          <a:solidFill>
            <a:srgbClr val="FFFFFF">
              <a:alpha val="4000"/>
            </a:srgbClr>
          </a:solidFill>
          <a:ln/>
        </p:spPr>
      </p:sp>
      <p:sp>
        <p:nvSpPr>
          <p:cNvPr id="13" name="Text 11"/>
          <p:cNvSpPr/>
          <p:nvPr/>
        </p:nvSpPr>
        <p:spPr>
          <a:xfrm>
            <a:off x="1000006" y="3305651"/>
            <a:ext cx="220491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Klinika Rəhbərliyi</a:t>
            </a:r>
            <a:endParaRPr lang="en-US" sz="1550" dirty="0"/>
          </a:p>
        </p:txBody>
      </p:sp>
      <p:sp>
        <p:nvSpPr>
          <p:cNvPr id="14" name="Text 12"/>
          <p:cNvSpPr/>
          <p:nvPr/>
        </p:nvSpPr>
        <p:spPr>
          <a:xfrm>
            <a:off x="3609261" y="3305651"/>
            <a:ext cx="220110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Sponsor</a:t>
            </a:r>
            <a:endParaRPr lang="en-US" sz="1550" dirty="0"/>
          </a:p>
        </p:txBody>
      </p:sp>
      <p:sp>
        <p:nvSpPr>
          <p:cNvPr id="15" name="Text 13"/>
          <p:cNvSpPr/>
          <p:nvPr/>
        </p:nvSpPr>
        <p:spPr>
          <a:xfrm>
            <a:off x="6214705" y="3305651"/>
            <a:ext cx="741592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Gəlirliliyin artırılması, idarəetmə səmərəliliyi, müştəri məmnuniyyəti.</a:t>
            </a:r>
            <a:endParaRPr lang="en-US" sz="1550" dirty="0"/>
          </a:p>
        </p:txBody>
      </p:sp>
      <p:sp>
        <p:nvSpPr>
          <p:cNvPr id="16" name="Shape 14"/>
          <p:cNvSpPr/>
          <p:nvPr/>
        </p:nvSpPr>
        <p:spPr>
          <a:xfrm>
            <a:off x="801410" y="3749873"/>
            <a:ext cx="13027581" cy="570905"/>
          </a:xfrm>
          <a:prstGeom prst="rect">
            <a:avLst/>
          </a:prstGeom>
          <a:solidFill>
            <a:srgbClr val="000000">
              <a:alpha val="4000"/>
            </a:srgbClr>
          </a:solidFill>
          <a:ln/>
        </p:spPr>
      </p:sp>
      <p:sp>
        <p:nvSpPr>
          <p:cNvPr id="17" name="Text 15"/>
          <p:cNvSpPr/>
          <p:nvPr/>
        </p:nvSpPr>
        <p:spPr>
          <a:xfrm>
            <a:off x="1000006" y="3876556"/>
            <a:ext cx="220491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Developer Komandası</a:t>
            </a:r>
            <a:endParaRPr lang="en-US" sz="1550" dirty="0"/>
          </a:p>
        </p:txBody>
      </p:sp>
      <p:sp>
        <p:nvSpPr>
          <p:cNvPr id="18" name="Text 16"/>
          <p:cNvSpPr/>
          <p:nvPr/>
        </p:nvSpPr>
        <p:spPr>
          <a:xfrm>
            <a:off x="3609261" y="3876556"/>
            <a:ext cx="220110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İcraçı</a:t>
            </a:r>
            <a:endParaRPr lang="en-US" sz="1550" dirty="0"/>
          </a:p>
        </p:txBody>
      </p:sp>
      <p:sp>
        <p:nvSpPr>
          <p:cNvPr id="19" name="Text 17"/>
          <p:cNvSpPr/>
          <p:nvPr/>
        </p:nvSpPr>
        <p:spPr>
          <a:xfrm>
            <a:off x="6214705" y="3876556"/>
            <a:ext cx="741592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Tətbiqin texniki olaraq düzgün hazırlanması, innovativ həllər.</a:t>
            </a:r>
            <a:endParaRPr lang="en-US" sz="1550" dirty="0"/>
          </a:p>
        </p:txBody>
      </p:sp>
      <p:sp>
        <p:nvSpPr>
          <p:cNvPr id="20" name="Shape 18"/>
          <p:cNvSpPr/>
          <p:nvPr/>
        </p:nvSpPr>
        <p:spPr>
          <a:xfrm>
            <a:off x="801410" y="4320778"/>
            <a:ext cx="13027581" cy="570905"/>
          </a:xfrm>
          <a:prstGeom prst="rect">
            <a:avLst/>
          </a:prstGeom>
          <a:solidFill>
            <a:srgbClr val="FFFFFF">
              <a:alpha val="4000"/>
            </a:srgbClr>
          </a:solidFill>
          <a:ln/>
        </p:spPr>
      </p:sp>
      <p:sp>
        <p:nvSpPr>
          <p:cNvPr id="21" name="Text 19"/>
          <p:cNvSpPr/>
          <p:nvPr/>
        </p:nvSpPr>
        <p:spPr>
          <a:xfrm>
            <a:off x="1000006" y="4447461"/>
            <a:ext cx="220491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QA Komandası</a:t>
            </a:r>
            <a:endParaRPr lang="en-US" sz="1550" dirty="0"/>
          </a:p>
        </p:txBody>
      </p:sp>
      <p:sp>
        <p:nvSpPr>
          <p:cNvPr id="22" name="Text 20"/>
          <p:cNvSpPr/>
          <p:nvPr/>
        </p:nvSpPr>
        <p:spPr>
          <a:xfrm>
            <a:off x="3609261" y="4447461"/>
            <a:ext cx="220110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Keyfiyyət</a:t>
            </a:r>
            <a:endParaRPr lang="en-US" sz="1550" dirty="0"/>
          </a:p>
        </p:txBody>
      </p:sp>
      <p:sp>
        <p:nvSpPr>
          <p:cNvPr id="23" name="Text 21"/>
          <p:cNvSpPr/>
          <p:nvPr/>
        </p:nvSpPr>
        <p:spPr>
          <a:xfrm>
            <a:off x="6214705" y="4447461"/>
            <a:ext cx="741592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Tətbiqin xətasız işləməsi, istifadəçi təcrübəsinin optimallaşdırılması.</a:t>
            </a:r>
            <a:endParaRPr lang="en-US" sz="1550" dirty="0"/>
          </a:p>
        </p:txBody>
      </p:sp>
      <p:sp>
        <p:nvSpPr>
          <p:cNvPr id="24" name="Shape 22"/>
          <p:cNvSpPr/>
          <p:nvPr/>
        </p:nvSpPr>
        <p:spPr>
          <a:xfrm>
            <a:off x="801410" y="4891683"/>
            <a:ext cx="13027581" cy="888444"/>
          </a:xfrm>
          <a:prstGeom prst="rect">
            <a:avLst/>
          </a:prstGeom>
          <a:solidFill>
            <a:srgbClr val="000000">
              <a:alpha val="4000"/>
            </a:srgbClr>
          </a:solidFill>
          <a:ln/>
        </p:spPr>
      </p:sp>
      <p:sp>
        <p:nvSpPr>
          <p:cNvPr id="25" name="Text 23"/>
          <p:cNvSpPr/>
          <p:nvPr/>
        </p:nvSpPr>
        <p:spPr>
          <a:xfrm>
            <a:off x="1000006" y="5018365"/>
            <a:ext cx="2204918"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Dövlət/Tənzimləyici Qurumlar</a:t>
            </a:r>
            <a:endParaRPr lang="en-US" sz="1550" dirty="0"/>
          </a:p>
        </p:txBody>
      </p:sp>
      <p:sp>
        <p:nvSpPr>
          <p:cNvPr id="26" name="Text 24"/>
          <p:cNvSpPr/>
          <p:nvPr/>
        </p:nvSpPr>
        <p:spPr>
          <a:xfrm>
            <a:off x="3609261" y="5018365"/>
            <a:ext cx="220110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Sağlamlıq normativləri</a:t>
            </a:r>
            <a:endParaRPr lang="en-US" sz="1550" dirty="0"/>
          </a:p>
        </p:txBody>
      </p:sp>
      <p:sp>
        <p:nvSpPr>
          <p:cNvPr id="27" name="Text 25"/>
          <p:cNvSpPr/>
          <p:nvPr/>
        </p:nvSpPr>
        <p:spPr>
          <a:xfrm>
            <a:off x="6214705" y="5018365"/>
            <a:ext cx="741592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Məlumat təhlükəsizliyi və tibbi standartlara uyğunluq.</a:t>
            </a:r>
            <a:endParaRPr lang="en-US" sz="1550" dirty="0"/>
          </a:p>
        </p:txBody>
      </p:sp>
      <p:sp>
        <p:nvSpPr>
          <p:cNvPr id="28" name="Shape 26"/>
          <p:cNvSpPr/>
          <p:nvPr/>
        </p:nvSpPr>
        <p:spPr>
          <a:xfrm>
            <a:off x="801410" y="5780127"/>
            <a:ext cx="13027581" cy="888444"/>
          </a:xfrm>
          <a:prstGeom prst="rect">
            <a:avLst/>
          </a:prstGeom>
          <a:solidFill>
            <a:srgbClr val="FFFFFF">
              <a:alpha val="4000"/>
            </a:srgbClr>
          </a:solidFill>
          <a:ln/>
        </p:spPr>
      </p:sp>
      <p:sp>
        <p:nvSpPr>
          <p:cNvPr id="29" name="Text 27"/>
          <p:cNvSpPr/>
          <p:nvPr/>
        </p:nvSpPr>
        <p:spPr>
          <a:xfrm>
            <a:off x="1000006" y="5906810"/>
            <a:ext cx="2204918"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Ödəniş Prosessinq Şirkəti</a:t>
            </a:r>
            <a:endParaRPr lang="en-US" sz="1550" dirty="0"/>
          </a:p>
        </p:txBody>
      </p:sp>
      <p:sp>
        <p:nvSpPr>
          <p:cNvPr id="30" name="Text 28"/>
          <p:cNvSpPr/>
          <p:nvPr/>
        </p:nvSpPr>
        <p:spPr>
          <a:xfrm>
            <a:off x="3609261" y="5906810"/>
            <a:ext cx="2201108"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Servis provayder</a:t>
            </a:r>
            <a:endParaRPr lang="en-US" sz="1550" dirty="0"/>
          </a:p>
        </p:txBody>
      </p:sp>
      <p:sp>
        <p:nvSpPr>
          <p:cNvPr id="31" name="Text 29"/>
          <p:cNvSpPr/>
          <p:nvPr/>
        </p:nvSpPr>
        <p:spPr>
          <a:xfrm>
            <a:off x="6214705" y="5906810"/>
            <a:ext cx="741592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Sabit və təhlükəsiz ödəniş tranzaksiyaları.</a:t>
            </a:r>
            <a:endParaRPr lang="en-US" sz="1550" dirty="0"/>
          </a:p>
        </p:txBody>
      </p:sp>
      <p:sp>
        <p:nvSpPr>
          <p:cNvPr id="32" name="Text 30"/>
          <p:cNvSpPr/>
          <p:nvPr/>
        </p:nvSpPr>
        <p:spPr>
          <a:xfrm>
            <a:off x="793790" y="6899434"/>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Hər bir maraqlı tərəfin ehtiyaclarını anlamaq, layihənin bütün mərhələlərində uğurlu əməkdaşlığı təmin edir.</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24563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F7F7F8"/>
                </a:solidFill>
                <a:latin typeface="DM Sans Medium" pitchFamily="34" charset="0"/>
                <a:ea typeface="DM Sans Medium" pitchFamily="34" charset="-122"/>
                <a:cs typeface="DM Sans Medium" pitchFamily="34" charset="-120"/>
              </a:rPr>
              <a:t>TAPŞIRIQ 2</a:t>
            </a:r>
            <a:endParaRPr lang="en-US" sz="1950" dirty="0"/>
          </a:p>
        </p:txBody>
      </p:sp>
      <p:sp>
        <p:nvSpPr>
          <p:cNvPr id="4" name="Text 1"/>
          <p:cNvSpPr/>
          <p:nvPr/>
        </p:nvSpPr>
        <p:spPr>
          <a:xfrm>
            <a:off x="793790" y="2635091"/>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Elektron İmtahan Sistemi: Layihə Risk İdarəetməsi</a:t>
            </a:r>
            <a:endParaRPr lang="en-US" sz="3900" dirty="0"/>
          </a:p>
        </p:txBody>
      </p:sp>
      <p:sp>
        <p:nvSpPr>
          <p:cNvPr id="5" name="Text 2"/>
          <p:cNvSpPr/>
          <p:nvPr/>
        </p:nvSpPr>
        <p:spPr>
          <a:xfrm>
            <a:off x="793790" y="4172902"/>
            <a:ext cx="7556421" cy="95261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Elektron İmtahan Sistemi layihəsinin potensial risklərini müəyyənləşdirir, onların təsirini və ehtimalını qiymətləndirir, həmçinin effektiv azaltma strategiyaları hazırlayırıq. Bu yanaşma, layihənin sabitliyini və etibarlılığını təmin edir.</a:t>
            </a:r>
            <a:endParaRPr lang="en-US" sz="1550" dirty="0"/>
          </a:p>
        </p:txBody>
      </p:sp>
      <p:sp>
        <p:nvSpPr>
          <p:cNvPr id="6" name="Text 3"/>
          <p:cNvSpPr/>
          <p:nvPr/>
        </p:nvSpPr>
        <p:spPr>
          <a:xfrm>
            <a:off x="793790" y="5348764"/>
            <a:ext cx="7556421"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Risk idarəetməsi, gözlənilməz problemlərin layihəyə mənfi təsirini minimuma endirmək üçün kritik əhəmiyyət kəsb edir.</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06254" y="448866"/>
            <a:ext cx="7094220" cy="395526"/>
          </a:xfrm>
          <a:prstGeom prst="rect">
            <a:avLst/>
          </a:prstGeom>
          <a:noFill/>
          <a:ln/>
        </p:spPr>
        <p:txBody>
          <a:bodyPr wrap="none" lIns="0" tIns="0" rIns="0" bIns="0" rtlCol="0" anchor="t"/>
          <a:lstStyle/>
          <a:p>
            <a:pPr algn="l" indent="0" marL="0">
              <a:lnSpc>
                <a:spcPts val="3100"/>
              </a:lnSpc>
              <a:buNone/>
            </a:pPr>
            <a:r>
              <a:rPr lang="en-US" sz="2450" dirty="0">
                <a:solidFill>
                  <a:srgbClr val="F7F7F8"/>
                </a:solidFill>
                <a:latin typeface="DM Sans Medium" pitchFamily="34" charset="0"/>
                <a:ea typeface="DM Sans Medium" pitchFamily="34" charset="-122"/>
                <a:cs typeface="DM Sans Medium" pitchFamily="34" charset="-120"/>
              </a:rPr>
              <a:t>Risk Qiymətləndirməsi və Azaltma Strategiyaları</a:t>
            </a:r>
            <a:endParaRPr lang="en-US" sz="2450" dirty="0"/>
          </a:p>
        </p:txBody>
      </p:sp>
      <p:sp>
        <p:nvSpPr>
          <p:cNvPr id="3" name="Shape 1"/>
          <p:cNvSpPr/>
          <p:nvPr/>
        </p:nvSpPr>
        <p:spPr>
          <a:xfrm>
            <a:off x="506254" y="1097518"/>
            <a:ext cx="6745605" cy="1235393"/>
          </a:xfrm>
          <a:prstGeom prst="roundRect">
            <a:avLst>
              <a:gd name="adj" fmla="val 1537"/>
            </a:avLst>
          </a:prstGeom>
          <a:solidFill>
            <a:srgbClr val="4C5052"/>
          </a:solidFill>
          <a:ln/>
        </p:spPr>
      </p:sp>
      <p:sp>
        <p:nvSpPr>
          <p:cNvPr id="4" name="Shape 2"/>
          <p:cNvSpPr/>
          <p:nvPr/>
        </p:nvSpPr>
        <p:spPr>
          <a:xfrm>
            <a:off x="632817" y="1224082"/>
            <a:ext cx="379690" cy="379690"/>
          </a:xfrm>
          <a:prstGeom prst="roundRect">
            <a:avLst>
              <a:gd name="adj" fmla="val 24080396"/>
            </a:avLst>
          </a:prstGeom>
          <a:solidFill>
            <a:srgbClr val="AC9EF5"/>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37235" y="1328380"/>
            <a:ext cx="170855" cy="170855"/>
          </a:xfrm>
          <a:prstGeom prst="rect">
            <a:avLst/>
          </a:prstGeom>
        </p:spPr>
      </p:pic>
      <p:sp>
        <p:nvSpPr>
          <p:cNvPr id="6" name="Text 3"/>
          <p:cNvSpPr/>
          <p:nvPr/>
        </p:nvSpPr>
        <p:spPr>
          <a:xfrm>
            <a:off x="632817" y="1730335"/>
            <a:ext cx="1582222"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Server Çökməsi</a:t>
            </a:r>
            <a:endParaRPr lang="en-US" sz="1200" dirty="0"/>
          </a:p>
        </p:txBody>
      </p:sp>
      <p:sp>
        <p:nvSpPr>
          <p:cNvPr id="7" name="Text 4"/>
          <p:cNvSpPr/>
          <p:nvPr/>
        </p:nvSpPr>
        <p:spPr>
          <a:xfrm>
            <a:off x="632817" y="2003941"/>
            <a:ext cx="6492478"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5,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3.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Yüksək performanslı serverlər, yük balanslaşdırma, stress testləri.</a:t>
            </a:r>
            <a:endParaRPr lang="en-US" sz="950" dirty="0"/>
          </a:p>
        </p:txBody>
      </p:sp>
      <p:sp>
        <p:nvSpPr>
          <p:cNvPr id="8" name="Shape 5"/>
          <p:cNvSpPr/>
          <p:nvPr/>
        </p:nvSpPr>
        <p:spPr>
          <a:xfrm>
            <a:off x="7378422" y="1097518"/>
            <a:ext cx="6745724" cy="1235393"/>
          </a:xfrm>
          <a:prstGeom prst="roundRect">
            <a:avLst>
              <a:gd name="adj" fmla="val 1537"/>
            </a:avLst>
          </a:prstGeom>
          <a:solidFill>
            <a:srgbClr val="4C5052"/>
          </a:solidFill>
          <a:ln/>
        </p:spPr>
      </p:sp>
      <p:sp>
        <p:nvSpPr>
          <p:cNvPr id="9" name="Shape 6"/>
          <p:cNvSpPr/>
          <p:nvPr/>
        </p:nvSpPr>
        <p:spPr>
          <a:xfrm>
            <a:off x="7504986" y="1224082"/>
            <a:ext cx="379690" cy="379690"/>
          </a:xfrm>
          <a:prstGeom prst="roundRect">
            <a:avLst>
              <a:gd name="adj" fmla="val 24080396"/>
            </a:avLst>
          </a:prstGeom>
          <a:solidFill>
            <a:srgbClr val="AC9EF5"/>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09403" y="1328380"/>
            <a:ext cx="170855" cy="170855"/>
          </a:xfrm>
          <a:prstGeom prst="rect">
            <a:avLst/>
          </a:prstGeom>
        </p:spPr>
      </p:pic>
      <p:sp>
        <p:nvSpPr>
          <p:cNvPr id="11" name="Text 7"/>
          <p:cNvSpPr/>
          <p:nvPr/>
        </p:nvSpPr>
        <p:spPr>
          <a:xfrm>
            <a:off x="7504986" y="1730335"/>
            <a:ext cx="1582222"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İnternet Kəsilməsi</a:t>
            </a:r>
            <a:endParaRPr lang="en-US" sz="1200" dirty="0"/>
          </a:p>
        </p:txBody>
      </p:sp>
      <p:sp>
        <p:nvSpPr>
          <p:cNvPr id="12" name="Text 8"/>
          <p:cNvSpPr/>
          <p:nvPr/>
        </p:nvSpPr>
        <p:spPr>
          <a:xfrm>
            <a:off x="7504986" y="2003941"/>
            <a:ext cx="6492597"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4,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4.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Oflayn keşləmə, cavabların avtomatik yaddaşda saxlanılması.</a:t>
            </a:r>
            <a:endParaRPr lang="en-US" sz="950" dirty="0"/>
          </a:p>
        </p:txBody>
      </p:sp>
      <p:sp>
        <p:nvSpPr>
          <p:cNvPr id="13" name="Shape 9"/>
          <p:cNvSpPr/>
          <p:nvPr/>
        </p:nvSpPr>
        <p:spPr>
          <a:xfrm>
            <a:off x="506254" y="2459474"/>
            <a:ext cx="6745605" cy="1235393"/>
          </a:xfrm>
          <a:prstGeom prst="roundRect">
            <a:avLst>
              <a:gd name="adj" fmla="val 1537"/>
            </a:avLst>
          </a:prstGeom>
          <a:solidFill>
            <a:srgbClr val="4C5052"/>
          </a:solidFill>
          <a:ln/>
        </p:spPr>
      </p:sp>
      <p:sp>
        <p:nvSpPr>
          <p:cNvPr id="14" name="Shape 10"/>
          <p:cNvSpPr/>
          <p:nvPr/>
        </p:nvSpPr>
        <p:spPr>
          <a:xfrm>
            <a:off x="632817" y="2586038"/>
            <a:ext cx="379690" cy="379690"/>
          </a:xfrm>
          <a:prstGeom prst="roundRect">
            <a:avLst>
              <a:gd name="adj" fmla="val 24080396"/>
            </a:avLst>
          </a:prstGeom>
          <a:solidFill>
            <a:srgbClr val="AC9EF5"/>
          </a:solidFill>
          <a:ln/>
        </p:spPr>
      </p:sp>
      <p:pic>
        <p:nvPicPr>
          <p:cNvPr id="15"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37235" y="2690336"/>
            <a:ext cx="170855" cy="170855"/>
          </a:xfrm>
          <a:prstGeom prst="rect">
            <a:avLst/>
          </a:prstGeom>
        </p:spPr>
      </p:pic>
      <p:sp>
        <p:nvSpPr>
          <p:cNvPr id="16" name="Text 11"/>
          <p:cNvSpPr/>
          <p:nvPr/>
        </p:nvSpPr>
        <p:spPr>
          <a:xfrm>
            <a:off x="632817" y="3092291"/>
            <a:ext cx="1582222"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İmtahanların Sızması</a:t>
            </a:r>
            <a:endParaRPr lang="en-US" sz="1200" dirty="0"/>
          </a:p>
        </p:txBody>
      </p:sp>
      <p:sp>
        <p:nvSpPr>
          <p:cNvPr id="17" name="Text 12"/>
          <p:cNvSpPr/>
          <p:nvPr/>
        </p:nvSpPr>
        <p:spPr>
          <a:xfrm>
            <a:off x="632817" y="3365897"/>
            <a:ext cx="6492478"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5,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2.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Sorğuların şifrələnməsi, sualların randomlaşdırılması.</a:t>
            </a:r>
            <a:endParaRPr lang="en-US" sz="950" dirty="0"/>
          </a:p>
        </p:txBody>
      </p:sp>
      <p:sp>
        <p:nvSpPr>
          <p:cNvPr id="18" name="Shape 13"/>
          <p:cNvSpPr/>
          <p:nvPr/>
        </p:nvSpPr>
        <p:spPr>
          <a:xfrm>
            <a:off x="7378422" y="2459474"/>
            <a:ext cx="6745724" cy="1235393"/>
          </a:xfrm>
          <a:prstGeom prst="roundRect">
            <a:avLst>
              <a:gd name="adj" fmla="val 1537"/>
            </a:avLst>
          </a:prstGeom>
          <a:solidFill>
            <a:srgbClr val="4C5052"/>
          </a:solidFill>
          <a:ln/>
        </p:spPr>
      </p:sp>
      <p:sp>
        <p:nvSpPr>
          <p:cNvPr id="19" name="Shape 14"/>
          <p:cNvSpPr/>
          <p:nvPr/>
        </p:nvSpPr>
        <p:spPr>
          <a:xfrm>
            <a:off x="7504986" y="2586038"/>
            <a:ext cx="379690" cy="379690"/>
          </a:xfrm>
          <a:prstGeom prst="roundRect">
            <a:avLst>
              <a:gd name="adj" fmla="val 24080396"/>
            </a:avLst>
          </a:prstGeom>
          <a:solidFill>
            <a:srgbClr val="AC9EF5"/>
          </a:solidFill>
          <a:ln/>
        </p:spPr>
      </p:sp>
      <p:pic>
        <p:nvPicPr>
          <p:cNvPr id="20"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609403" y="2690336"/>
            <a:ext cx="170855" cy="170855"/>
          </a:xfrm>
          <a:prstGeom prst="rect">
            <a:avLst/>
          </a:prstGeom>
        </p:spPr>
      </p:pic>
      <p:sp>
        <p:nvSpPr>
          <p:cNvPr id="21" name="Text 15"/>
          <p:cNvSpPr/>
          <p:nvPr/>
        </p:nvSpPr>
        <p:spPr>
          <a:xfrm>
            <a:off x="7504986" y="3092291"/>
            <a:ext cx="1582222"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Kiber Hücum</a:t>
            </a:r>
            <a:endParaRPr lang="en-US" sz="1200" dirty="0"/>
          </a:p>
        </p:txBody>
      </p:sp>
      <p:sp>
        <p:nvSpPr>
          <p:cNvPr id="22" name="Text 16"/>
          <p:cNvSpPr/>
          <p:nvPr/>
        </p:nvSpPr>
        <p:spPr>
          <a:xfrm>
            <a:off x="7504986" y="3365897"/>
            <a:ext cx="6492597"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5,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3.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Firewall, penetration testlər.</a:t>
            </a:r>
            <a:endParaRPr lang="en-US" sz="950" dirty="0"/>
          </a:p>
        </p:txBody>
      </p:sp>
      <p:sp>
        <p:nvSpPr>
          <p:cNvPr id="23" name="Shape 17"/>
          <p:cNvSpPr/>
          <p:nvPr/>
        </p:nvSpPr>
        <p:spPr>
          <a:xfrm>
            <a:off x="506254" y="3821430"/>
            <a:ext cx="6745605" cy="1235393"/>
          </a:xfrm>
          <a:prstGeom prst="roundRect">
            <a:avLst>
              <a:gd name="adj" fmla="val 1537"/>
            </a:avLst>
          </a:prstGeom>
          <a:solidFill>
            <a:srgbClr val="4C5052"/>
          </a:solidFill>
          <a:ln/>
        </p:spPr>
      </p:sp>
      <p:sp>
        <p:nvSpPr>
          <p:cNvPr id="24" name="Shape 18"/>
          <p:cNvSpPr/>
          <p:nvPr/>
        </p:nvSpPr>
        <p:spPr>
          <a:xfrm>
            <a:off x="632817" y="3947993"/>
            <a:ext cx="379690" cy="379690"/>
          </a:xfrm>
          <a:prstGeom prst="roundRect">
            <a:avLst>
              <a:gd name="adj" fmla="val 24080396"/>
            </a:avLst>
          </a:prstGeom>
          <a:solidFill>
            <a:srgbClr val="AC9EF5"/>
          </a:solidFill>
          <a:ln/>
        </p:spPr>
      </p:sp>
      <p:pic>
        <p:nvPicPr>
          <p:cNvPr id="25"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37235" y="4052292"/>
            <a:ext cx="170855" cy="170855"/>
          </a:xfrm>
          <a:prstGeom prst="rect">
            <a:avLst/>
          </a:prstGeom>
        </p:spPr>
      </p:pic>
      <p:sp>
        <p:nvSpPr>
          <p:cNvPr id="26" name="Text 19"/>
          <p:cNvSpPr/>
          <p:nvPr/>
        </p:nvSpPr>
        <p:spPr>
          <a:xfrm>
            <a:off x="632817" y="4454247"/>
            <a:ext cx="1955840"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İnsan Resursu Çatışmazlığı</a:t>
            </a:r>
            <a:endParaRPr lang="en-US" sz="1200" dirty="0"/>
          </a:p>
        </p:txBody>
      </p:sp>
      <p:sp>
        <p:nvSpPr>
          <p:cNvPr id="27" name="Text 20"/>
          <p:cNvSpPr/>
          <p:nvPr/>
        </p:nvSpPr>
        <p:spPr>
          <a:xfrm>
            <a:off x="632817" y="4727853"/>
            <a:ext cx="6492478"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3,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4.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Daxili təlimlər, işlərin autsorsinqi.</a:t>
            </a:r>
            <a:endParaRPr lang="en-US" sz="950" dirty="0"/>
          </a:p>
        </p:txBody>
      </p:sp>
      <p:sp>
        <p:nvSpPr>
          <p:cNvPr id="28" name="Shape 21"/>
          <p:cNvSpPr/>
          <p:nvPr/>
        </p:nvSpPr>
        <p:spPr>
          <a:xfrm>
            <a:off x="7378422" y="3821430"/>
            <a:ext cx="6745724" cy="1235393"/>
          </a:xfrm>
          <a:prstGeom prst="roundRect">
            <a:avLst>
              <a:gd name="adj" fmla="val 1537"/>
            </a:avLst>
          </a:prstGeom>
          <a:solidFill>
            <a:srgbClr val="4C5052"/>
          </a:solidFill>
          <a:ln/>
        </p:spPr>
      </p:sp>
      <p:sp>
        <p:nvSpPr>
          <p:cNvPr id="29" name="Shape 22"/>
          <p:cNvSpPr/>
          <p:nvPr/>
        </p:nvSpPr>
        <p:spPr>
          <a:xfrm>
            <a:off x="7504986" y="3947993"/>
            <a:ext cx="379690" cy="379690"/>
          </a:xfrm>
          <a:prstGeom prst="roundRect">
            <a:avLst>
              <a:gd name="adj" fmla="val 24080396"/>
            </a:avLst>
          </a:prstGeom>
          <a:solidFill>
            <a:srgbClr val="AC9EF5"/>
          </a:solidFill>
          <a:ln/>
        </p:spPr>
      </p:sp>
      <p:pic>
        <p:nvPicPr>
          <p:cNvPr id="30" name="Image 5"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609403" y="4052292"/>
            <a:ext cx="170855" cy="170855"/>
          </a:xfrm>
          <a:prstGeom prst="rect">
            <a:avLst/>
          </a:prstGeom>
        </p:spPr>
      </p:pic>
      <p:sp>
        <p:nvSpPr>
          <p:cNvPr id="31" name="Text 23"/>
          <p:cNvSpPr/>
          <p:nvPr/>
        </p:nvSpPr>
        <p:spPr>
          <a:xfrm>
            <a:off x="7504986" y="4454247"/>
            <a:ext cx="1582222"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İstifadəçi Biliksizliyi</a:t>
            </a:r>
            <a:endParaRPr lang="en-US" sz="1200" dirty="0"/>
          </a:p>
        </p:txBody>
      </p:sp>
      <p:sp>
        <p:nvSpPr>
          <p:cNvPr id="32" name="Text 24"/>
          <p:cNvSpPr/>
          <p:nvPr/>
        </p:nvSpPr>
        <p:spPr>
          <a:xfrm>
            <a:off x="7504986" y="4727853"/>
            <a:ext cx="6492597"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3,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3.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Təlim videoları, demo imtahan.</a:t>
            </a:r>
            <a:endParaRPr lang="en-US" sz="950" dirty="0"/>
          </a:p>
        </p:txBody>
      </p:sp>
      <p:sp>
        <p:nvSpPr>
          <p:cNvPr id="33" name="Shape 25"/>
          <p:cNvSpPr/>
          <p:nvPr/>
        </p:nvSpPr>
        <p:spPr>
          <a:xfrm>
            <a:off x="506254" y="5183386"/>
            <a:ext cx="6745605" cy="1235393"/>
          </a:xfrm>
          <a:prstGeom prst="roundRect">
            <a:avLst>
              <a:gd name="adj" fmla="val 1537"/>
            </a:avLst>
          </a:prstGeom>
          <a:solidFill>
            <a:srgbClr val="4C5052"/>
          </a:solidFill>
          <a:ln/>
        </p:spPr>
      </p:sp>
      <p:sp>
        <p:nvSpPr>
          <p:cNvPr id="34" name="Shape 26"/>
          <p:cNvSpPr/>
          <p:nvPr/>
        </p:nvSpPr>
        <p:spPr>
          <a:xfrm>
            <a:off x="632817" y="5309949"/>
            <a:ext cx="379690" cy="379690"/>
          </a:xfrm>
          <a:prstGeom prst="roundRect">
            <a:avLst>
              <a:gd name="adj" fmla="val 24080396"/>
            </a:avLst>
          </a:prstGeom>
          <a:solidFill>
            <a:srgbClr val="AC9EF5"/>
          </a:solidFill>
          <a:ln/>
        </p:spPr>
      </p:sp>
      <p:pic>
        <p:nvPicPr>
          <p:cNvPr id="35" name="Image 6" descr="preencoded.png">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37235" y="5414248"/>
            <a:ext cx="170855" cy="170855"/>
          </a:xfrm>
          <a:prstGeom prst="rect">
            <a:avLst/>
          </a:prstGeom>
        </p:spPr>
      </p:pic>
      <p:sp>
        <p:nvSpPr>
          <p:cNvPr id="36" name="Text 27"/>
          <p:cNvSpPr/>
          <p:nvPr/>
        </p:nvSpPr>
        <p:spPr>
          <a:xfrm>
            <a:off x="632817" y="5816203"/>
            <a:ext cx="1582222"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Hüquqi Uyğunsuzluq</a:t>
            </a:r>
            <a:endParaRPr lang="en-US" sz="1200" dirty="0"/>
          </a:p>
        </p:txBody>
      </p:sp>
      <p:sp>
        <p:nvSpPr>
          <p:cNvPr id="37" name="Text 28"/>
          <p:cNvSpPr/>
          <p:nvPr/>
        </p:nvSpPr>
        <p:spPr>
          <a:xfrm>
            <a:off x="632817" y="6089809"/>
            <a:ext cx="6492478"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4,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2.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Təhsil Nazirliyi standartlarına uyğunluq yoxlanılması.</a:t>
            </a:r>
            <a:endParaRPr lang="en-US" sz="950" dirty="0"/>
          </a:p>
        </p:txBody>
      </p:sp>
      <p:sp>
        <p:nvSpPr>
          <p:cNvPr id="38" name="Shape 29"/>
          <p:cNvSpPr/>
          <p:nvPr/>
        </p:nvSpPr>
        <p:spPr>
          <a:xfrm>
            <a:off x="7378422" y="5183386"/>
            <a:ext cx="6745724" cy="1235393"/>
          </a:xfrm>
          <a:prstGeom prst="roundRect">
            <a:avLst>
              <a:gd name="adj" fmla="val 1537"/>
            </a:avLst>
          </a:prstGeom>
          <a:solidFill>
            <a:srgbClr val="4C5052"/>
          </a:solidFill>
          <a:ln/>
        </p:spPr>
      </p:sp>
      <p:sp>
        <p:nvSpPr>
          <p:cNvPr id="39" name="Shape 30"/>
          <p:cNvSpPr/>
          <p:nvPr/>
        </p:nvSpPr>
        <p:spPr>
          <a:xfrm>
            <a:off x="7504986" y="5309949"/>
            <a:ext cx="379690" cy="379690"/>
          </a:xfrm>
          <a:prstGeom prst="roundRect">
            <a:avLst>
              <a:gd name="adj" fmla="val 24080396"/>
            </a:avLst>
          </a:prstGeom>
          <a:solidFill>
            <a:srgbClr val="AC9EF5"/>
          </a:solidFill>
          <a:ln/>
        </p:spPr>
      </p:sp>
      <p:pic>
        <p:nvPicPr>
          <p:cNvPr id="40" name="Image 7" descr="preencoded.png">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7609403" y="5414248"/>
            <a:ext cx="170855" cy="170855"/>
          </a:xfrm>
          <a:prstGeom prst="rect">
            <a:avLst/>
          </a:prstGeom>
        </p:spPr>
      </p:pic>
      <p:sp>
        <p:nvSpPr>
          <p:cNvPr id="41" name="Text 31"/>
          <p:cNvSpPr/>
          <p:nvPr/>
        </p:nvSpPr>
        <p:spPr>
          <a:xfrm>
            <a:off x="7504986" y="5816203"/>
            <a:ext cx="1912977"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Səhv Sualların Yüklənməsi</a:t>
            </a:r>
            <a:endParaRPr lang="en-US" sz="1200" dirty="0"/>
          </a:p>
        </p:txBody>
      </p:sp>
      <p:sp>
        <p:nvSpPr>
          <p:cNvPr id="42" name="Text 32"/>
          <p:cNvSpPr/>
          <p:nvPr/>
        </p:nvSpPr>
        <p:spPr>
          <a:xfrm>
            <a:off x="7504986" y="6089809"/>
            <a:ext cx="6492597"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4,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3.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İkiqat yoxlama prosesi.</a:t>
            </a:r>
            <a:endParaRPr lang="en-US" sz="950" dirty="0"/>
          </a:p>
        </p:txBody>
      </p:sp>
      <p:sp>
        <p:nvSpPr>
          <p:cNvPr id="43" name="Shape 33"/>
          <p:cNvSpPr/>
          <p:nvPr/>
        </p:nvSpPr>
        <p:spPr>
          <a:xfrm>
            <a:off x="506254" y="6545342"/>
            <a:ext cx="6745605" cy="1235393"/>
          </a:xfrm>
          <a:prstGeom prst="roundRect">
            <a:avLst>
              <a:gd name="adj" fmla="val 1537"/>
            </a:avLst>
          </a:prstGeom>
          <a:solidFill>
            <a:srgbClr val="4C5052"/>
          </a:solidFill>
          <a:ln/>
        </p:spPr>
      </p:sp>
      <p:sp>
        <p:nvSpPr>
          <p:cNvPr id="44" name="Shape 34"/>
          <p:cNvSpPr/>
          <p:nvPr/>
        </p:nvSpPr>
        <p:spPr>
          <a:xfrm>
            <a:off x="632817" y="6671905"/>
            <a:ext cx="379690" cy="379690"/>
          </a:xfrm>
          <a:prstGeom prst="roundRect">
            <a:avLst>
              <a:gd name="adj" fmla="val 24080396"/>
            </a:avLst>
          </a:prstGeom>
          <a:solidFill>
            <a:srgbClr val="AC9EF5"/>
          </a:solidFill>
          <a:ln/>
        </p:spPr>
      </p:sp>
      <p:pic>
        <p:nvPicPr>
          <p:cNvPr id="45" name="Image 8" descr="preencoded.png">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737235" y="6776204"/>
            <a:ext cx="170855" cy="170855"/>
          </a:xfrm>
          <a:prstGeom prst="rect">
            <a:avLst/>
          </a:prstGeom>
        </p:spPr>
      </p:pic>
      <p:sp>
        <p:nvSpPr>
          <p:cNvPr id="46" name="Text 35"/>
          <p:cNvSpPr/>
          <p:nvPr/>
        </p:nvSpPr>
        <p:spPr>
          <a:xfrm>
            <a:off x="632817" y="7178159"/>
            <a:ext cx="1582222"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Cihaz Uyğunsuzluğu</a:t>
            </a:r>
            <a:endParaRPr lang="en-US" sz="1200" dirty="0"/>
          </a:p>
        </p:txBody>
      </p:sp>
      <p:sp>
        <p:nvSpPr>
          <p:cNvPr id="47" name="Text 36"/>
          <p:cNvSpPr/>
          <p:nvPr/>
        </p:nvSpPr>
        <p:spPr>
          <a:xfrm>
            <a:off x="632817" y="7451765"/>
            <a:ext cx="6492478"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3,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3.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Cross-platform test, minimal brauzer tələbləri.</a:t>
            </a:r>
            <a:endParaRPr lang="en-US" sz="950" dirty="0"/>
          </a:p>
        </p:txBody>
      </p:sp>
      <p:sp>
        <p:nvSpPr>
          <p:cNvPr id="48" name="Shape 37"/>
          <p:cNvSpPr/>
          <p:nvPr/>
        </p:nvSpPr>
        <p:spPr>
          <a:xfrm>
            <a:off x="7378422" y="6545342"/>
            <a:ext cx="6745724" cy="1235393"/>
          </a:xfrm>
          <a:prstGeom prst="roundRect">
            <a:avLst>
              <a:gd name="adj" fmla="val 1537"/>
            </a:avLst>
          </a:prstGeom>
          <a:solidFill>
            <a:srgbClr val="4C5052"/>
          </a:solidFill>
          <a:ln/>
        </p:spPr>
      </p:sp>
      <p:sp>
        <p:nvSpPr>
          <p:cNvPr id="49" name="Shape 38"/>
          <p:cNvSpPr/>
          <p:nvPr/>
        </p:nvSpPr>
        <p:spPr>
          <a:xfrm>
            <a:off x="7504986" y="6671905"/>
            <a:ext cx="379690" cy="379690"/>
          </a:xfrm>
          <a:prstGeom prst="roundRect">
            <a:avLst>
              <a:gd name="adj" fmla="val 24080396"/>
            </a:avLst>
          </a:prstGeom>
          <a:solidFill>
            <a:srgbClr val="AC9EF5"/>
          </a:solidFill>
          <a:ln/>
        </p:spPr>
      </p:sp>
      <p:pic>
        <p:nvPicPr>
          <p:cNvPr id="50" name="Image 9" descr="preencoded.png">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7609403" y="6776204"/>
            <a:ext cx="170855" cy="170855"/>
          </a:xfrm>
          <a:prstGeom prst="rect">
            <a:avLst/>
          </a:prstGeom>
        </p:spPr>
      </p:pic>
      <p:sp>
        <p:nvSpPr>
          <p:cNvPr id="51" name="Text 39"/>
          <p:cNvSpPr/>
          <p:nvPr/>
        </p:nvSpPr>
        <p:spPr>
          <a:xfrm>
            <a:off x="7504986" y="7178159"/>
            <a:ext cx="1582222" cy="197763"/>
          </a:xfrm>
          <a:prstGeom prst="rect">
            <a:avLst/>
          </a:prstGeom>
          <a:noFill/>
          <a:ln/>
        </p:spPr>
        <p:txBody>
          <a:bodyPr wrap="none" lIns="0" tIns="0" rIns="0" bIns="0" rtlCol="0" anchor="t"/>
          <a:lstStyle/>
          <a:p>
            <a:pPr algn="l" indent="0" marL="0">
              <a:lnSpc>
                <a:spcPts val="1550"/>
              </a:lnSpc>
              <a:buNone/>
            </a:pPr>
            <a:r>
              <a:rPr lang="en-US" sz="1200" dirty="0">
                <a:solidFill>
                  <a:srgbClr val="D6D9D7"/>
                </a:solidFill>
                <a:latin typeface="DM Sans Medium" pitchFamily="34" charset="0"/>
                <a:ea typeface="DM Sans Medium" pitchFamily="34" charset="-122"/>
                <a:cs typeface="DM Sans Medium" pitchFamily="34" charset="-120"/>
              </a:rPr>
              <a:t>Taymer Səhvi</a:t>
            </a:r>
            <a:endParaRPr lang="en-US" sz="1200" dirty="0"/>
          </a:p>
        </p:txBody>
      </p:sp>
      <p:sp>
        <p:nvSpPr>
          <p:cNvPr id="52" name="Text 40"/>
          <p:cNvSpPr/>
          <p:nvPr/>
        </p:nvSpPr>
        <p:spPr>
          <a:xfrm>
            <a:off x="7504986" y="7451765"/>
            <a:ext cx="6492597" cy="202406"/>
          </a:xfrm>
          <a:prstGeom prst="rect">
            <a:avLst/>
          </a:prstGeom>
          <a:noFill/>
          <a:ln/>
        </p:spPr>
        <p:txBody>
          <a:bodyPr wrap="none" lIns="0" tIns="0" rIns="0" bIns="0" rtlCol="0" anchor="t"/>
          <a:lstStyle/>
          <a:p>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Təsir:</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5,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Ehtimal:</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2. </a:t>
            </a:r>
            <a:pPr algn="l" indent="0" marL="0">
              <a:lnSpc>
                <a:spcPts val="1550"/>
              </a:lnSpc>
              <a:buNone/>
            </a:pPr>
            <a:r>
              <a:rPr lang="en-US" sz="950" b="1" dirty="0">
                <a:solidFill>
                  <a:srgbClr val="D6D9D7"/>
                </a:solidFill>
                <a:latin typeface="Inter" pitchFamily="34" charset="0"/>
                <a:ea typeface="Inter" pitchFamily="34" charset="-122"/>
                <a:cs typeface="Inter" pitchFamily="34" charset="-120"/>
              </a:rPr>
              <a:t>Strategiya:</a:t>
            </a:r>
            <a:pPr algn="l" indent="0" marL="0">
              <a:lnSpc>
                <a:spcPts val="1550"/>
              </a:lnSpc>
              <a:buNone/>
            </a:pPr>
            <a:r>
              <a:rPr lang="en-US" sz="950" dirty="0">
                <a:solidFill>
                  <a:srgbClr val="D6D9D7"/>
                </a:solidFill>
                <a:latin typeface="Inter" pitchFamily="34" charset="0"/>
                <a:ea typeface="Inter" pitchFamily="34" charset="-122"/>
                <a:cs typeface="Inter" pitchFamily="34" charset="-120"/>
              </a:rPr>
              <a:t> Test mərhələsində uzunmüddətli stress-timer testlər.</a:t>
            </a:r>
            <a:endParaRPr lang="en-US" sz="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042755"/>
            <a:ext cx="9041606" cy="620078"/>
          </a:xfrm>
          <a:prstGeom prst="rect">
            <a:avLst/>
          </a:prstGeom>
          <a:noFill/>
          <a:ln/>
        </p:spPr>
        <p:txBody>
          <a:bodyPr wrap="none" lIns="0" tIns="0" rIns="0" bIns="0" rtlCol="0" anchor="t"/>
          <a:lstStyle/>
          <a:p>
            <a:pPr algn="l" indent="0" marL="0">
              <a:lnSpc>
                <a:spcPts val="4850"/>
              </a:lnSpc>
              <a:buNone/>
            </a:pPr>
            <a:r>
              <a:rPr lang="en-US" sz="3900" dirty="0">
                <a:solidFill>
                  <a:srgbClr val="F7F7F8"/>
                </a:solidFill>
                <a:latin typeface="DM Sans Medium" pitchFamily="34" charset="0"/>
                <a:ea typeface="DM Sans Medium" pitchFamily="34" charset="-122"/>
                <a:cs typeface="DM Sans Medium" pitchFamily="34" charset="-120"/>
              </a:rPr>
              <a:t>Risk Heat-Map: Təsir və Ehtimal Matrisi</a:t>
            </a:r>
            <a:endParaRPr lang="en-US" sz="3900" dirty="0"/>
          </a:p>
        </p:txBody>
      </p:sp>
      <p:sp>
        <p:nvSpPr>
          <p:cNvPr id="3" name="Text 1"/>
          <p:cNvSpPr/>
          <p:nvPr/>
        </p:nvSpPr>
        <p:spPr>
          <a:xfrm>
            <a:off x="793790" y="3059668"/>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Aşağıdakı heat-map, risklərin təsirini (şaquli ox) və ehtimalını (üfüqi ox) göstərir. Bu vizual təsvir, ən kritik riskləri tez müəyyənləşdirməyə və onlara prioritet verməyə kömək edir. Rəng kodları vasitəsilə risklərin ciddilik səviyyəsi asanlıqla anlaşıla bilər.</a:t>
            </a:r>
            <a:endParaRPr lang="en-US" sz="1550" dirty="0"/>
          </a:p>
        </p:txBody>
      </p:sp>
      <p:sp>
        <p:nvSpPr>
          <p:cNvPr id="4" name="Shape 2"/>
          <p:cNvSpPr/>
          <p:nvPr/>
        </p:nvSpPr>
        <p:spPr>
          <a:xfrm>
            <a:off x="793790" y="3917990"/>
            <a:ext cx="13042821" cy="1727954"/>
          </a:xfrm>
          <a:prstGeom prst="roundRect">
            <a:avLst>
              <a:gd name="adj" fmla="val 1723"/>
            </a:avLst>
          </a:prstGeom>
          <a:noFill/>
          <a:ln w="7620">
            <a:solidFill>
              <a:srgbClr val="FFFFFF">
                <a:alpha val="24000"/>
              </a:srgbClr>
            </a:solidFill>
            <a:prstDash val="solid"/>
          </a:ln>
        </p:spPr>
      </p:sp>
      <p:sp>
        <p:nvSpPr>
          <p:cNvPr id="5" name="Shape 3"/>
          <p:cNvSpPr/>
          <p:nvPr/>
        </p:nvSpPr>
        <p:spPr>
          <a:xfrm>
            <a:off x="801410" y="3925610"/>
            <a:ext cx="13027581" cy="570905"/>
          </a:xfrm>
          <a:prstGeom prst="rect">
            <a:avLst/>
          </a:prstGeom>
          <a:solidFill>
            <a:srgbClr val="FFFFFF">
              <a:alpha val="4000"/>
            </a:srgbClr>
          </a:solidFill>
          <a:ln/>
        </p:spPr>
      </p:sp>
      <p:sp>
        <p:nvSpPr>
          <p:cNvPr id="6" name="Text 4"/>
          <p:cNvSpPr/>
          <p:nvPr/>
        </p:nvSpPr>
        <p:spPr>
          <a:xfrm>
            <a:off x="1000006" y="4052292"/>
            <a:ext cx="90213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5</a:t>
            </a:r>
            <a:endParaRPr lang="en-US" sz="1550" dirty="0"/>
          </a:p>
        </p:txBody>
      </p:sp>
      <p:sp>
        <p:nvSpPr>
          <p:cNvPr id="7" name="Text 5"/>
          <p:cNvSpPr/>
          <p:nvPr/>
        </p:nvSpPr>
        <p:spPr>
          <a:xfrm>
            <a:off x="2306479" y="4052292"/>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t>
            </a:r>
            <a:endParaRPr lang="en-US" sz="1550" dirty="0"/>
          </a:p>
        </p:txBody>
      </p:sp>
      <p:sp>
        <p:nvSpPr>
          <p:cNvPr id="8" name="Text 6"/>
          <p:cNvSpPr/>
          <p:nvPr/>
        </p:nvSpPr>
        <p:spPr>
          <a:xfrm>
            <a:off x="4651415" y="4052292"/>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Risk 3, Risk 10</a:t>
            </a:r>
            <a:endParaRPr lang="en-US" sz="1550" dirty="0"/>
          </a:p>
        </p:txBody>
      </p:sp>
      <p:sp>
        <p:nvSpPr>
          <p:cNvPr id="9" name="Text 7"/>
          <p:cNvSpPr/>
          <p:nvPr/>
        </p:nvSpPr>
        <p:spPr>
          <a:xfrm>
            <a:off x="6996351" y="4052292"/>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Risk 1, Risk 4</a:t>
            </a:r>
            <a:endParaRPr lang="en-US" sz="1550" dirty="0"/>
          </a:p>
        </p:txBody>
      </p:sp>
      <p:sp>
        <p:nvSpPr>
          <p:cNvPr id="10" name="Text 8"/>
          <p:cNvSpPr/>
          <p:nvPr/>
        </p:nvSpPr>
        <p:spPr>
          <a:xfrm>
            <a:off x="9341287" y="4052292"/>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t>
            </a:r>
            <a:endParaRPr lang="en-US" sz="1550" dirty="0"/>
          </a:p>
        </p:txBody>
      </p:sp>
      <p:sp>
        <p:nvSpPr>
          <p:cNvPr id="11" name="Text 9"/>
          <p:cNvSpPr/>
          <p:nvPr/>
        </p:nvSpPr>
        <p:spPr>
          <a:xfrm>
            <a:off x="11686223" y="4052292"/>
            <a:ext cx="194441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t>
            </a:r>
            <a:endParaRPr lang="en-US" sz="1550" dirty="0"/>
          </a:p>
        </p:txBody>
      </p:sp>
      <p:sp>
        <p:nvSpPr>
          <p:cNvPr id="12" name="Shape 10"/>
          <p:cNvSpPr/>
          <p:nvPr/>
        </p:nvSpPr>
        <p:spPr>
          <a:xfrm>
            <a:off x="801410" y="4496514"/>
            <a:ext cx="13027581" cy="570905"/>
          </a:xfrm>
          <a:prstGeom prst="rect">
            <a:avLst/>
          </a:prstGeom>
          <a:solidFill>
            <a:srgbClr val="000000">
              <a:alpha val="4000"/>
            </a:srgbClr>
          </a:solidFill>
          <a:ln/>
        </p:spPr>
      </p:sp>
      <p:sp>
        <p:nvSpPr>
          <p:cNvPr id="13" name="Text 11"/>
          <p:cNvSpPr/>
          <p:nvPr/>
        </p:nvSpPr>
        <p:spPr>
          <a:xfrm>
            <a:off x="1000006" y="4623197"/>
            <a:ext cx="90213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4</a:t>
            </a:r>
            <a:endParaRPr lang="en-US" sz="1550" dirty="0"/>
          </a:p>
        </p:txBody>
      </p:sp>
      <p:sp>
        <p:nvSpPr>
          <p:cNvPr id="14" name="Text 12"/>
          <p:cNvSpPr/>
          <p:nvPr/>
        </p:nvSpPr>
        <p:spPr>
          <a:xfrm>
            <a:off x="2306479" y="4623197"/>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t>
            </a:r>
            <a:endParaRPr lang="en-US" sz="1550" dirty="0"/>
          </a:p>
        </p:txBody>
      </p:sp>
      <p:sp>
        <p:nvSpPr>
          <p:cNvPr id="15" name="Text 13"/>
          <p:cNvSpPr/>
          <p:nvPr/>
        </p:nvSpPr>
        <p:spPr>
          <a:xfrm>
            <a:off x="4651415" y="4623197"/>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Risk 7</a:t>
            </a:r>
            <a:endParaRPr lang="en-US" sz="1550" dirty="0"/>
          </a:p>
        </p:txBody>
      </p:sp>
      <p:sp>
        <p:nvSpPr>
          <p:cNvPr id="16" name="Text 14"/>
          <p:cNvSpPr/>
          <p:nvPr/>
        </p:nvSpPr>
        <p:spPr>
          <a:xfrm>
            <a:off x="6996351" y="4623197"/>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Risk 8</a:t>
            </a:r>
            <a:endParaRPr lang="en-US" sz="1550" dirty="0"/>
          </a:p>
        </p:txBody>
      </p:sp>
      <p:sp>
        <p:nvSpPr>
          <p:cNvPr id="17" name="Text 15"/>
          <p:cNvSpPr/>
          <p:nvPr/>
        </p:nvSpPr>
        <p:spPr>
          <a:xfrm>
            <a:off x="9341287" y="4623197"/>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Risk 2</a:t>
            </a:r>
            <a:endParaRPr lang="en-US" sz="1550" dirty="0"/>
          </a:p>
        </p:txBody>
      </p:sp>
      <p:sp>
        <p:nvSpPr>
          <p:cNvPr id="18" name="Text 16"/>
          <p:cNvSpPr/>
          <p:nvPr/>
        </p:nvSpPr>
        <p:spPr>
          <a:xfrm>
            <a:off x="11686223" y="4623197"/>
            <a:ext cx="194441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t>
            </a:r>
            <a:endParaRPr lang="en-US" sz="1550" dirty="0"/>
          </a:p>
        </p:txBody>
      </p:sp>
      <p:sp>
        <p:nvSpPr>
          <p:cNvPr id="19" name="Shape 17"/>
          <p:cNvSpPr/>
          <p:nvPr/>
        </p:nvSpPr>
        <p:spPr>
          <a:xfrm>
            <a:off x="801410" y="5067419"/>
            <a:ext cx="13027581" cy="570905"/>
          </a:xfrm>
          <a:prstGeom prst="rect">
            <a:avLst/>
          </a:prstGeom>
          <a:solidFill>
            <a:srgbClr val="FFFFFF">
              <a:alpha val="4000"/>
            </a:srgbClr>
          </a:solidFill>
          <a:ln/>
        </p:spPr>
      </p:sp>
      <p:sp>
        <p:nvSpPr>
          <p:cNvPr id="20" name="Text 18"/>
          <p:cNvSpPr/>
          <p:nvPr/>
        </p:nvSpPr>
        <p:spPr>
          <a:xfrm>
            <a:off x="1000006" y="5194102"/>
            <a:ext cx="902137"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3</a:t>
            </a:r>
            <a:endParaRPr lang="en-US" sz="1550" dirty="0"/>
          </a:p>
        </p:txBody>
      </p:sp>
      <p:sp>
        <p:nvSpPr>
          <p:cNvPr id="21" name="Text 19"/>
          <p:cNvSpPr/>
          <p:nvPr/>
        </p:nvSpPr>
        <p:spPr>
          <a:xfrm>
            <a:off x="2306479" y="5194102"/>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t>
            </a:r>
            <a:endParaRPr lang="en-US" sz="1550" dirty="0"/>
          </a:p>
        </p:txBody>
      </p:sp>
      <p:sp>
        <p:nvSpPr>
          <p:cNvPr id="22" name="Text 20"/>
          <p:cNvSpPr/>
          <p:nvPr/>
        </p:nvSpPr>
        <p:spPr>
          <a:xfrm>
            <a:off x="4651415" y="5194102"/>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t>
            </a:r>
            <a:endParaRPr lang="en-US" sz="1550" dirty="0"/>
          </a:p>
        </p:txBody>
      </p:sp>
      <p:sp>
        <p:nvSpPr>
          <p:cNvPr id="23" name="Text 21"/>
          <p:cNvSpPr/>
          <p:nvPr/>
        </p:nvSpPr>
        <p:spPr>
          <a:xfrm>
            <a:off x="6996351" y="5194102"/>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Risk 6, Risk 9</a:t>
            </a:r>
            <a:endParaRPr lang="en-US" sz="1550" dirty="0"/>
          </a:p>
        </p:txBody>
      </p:sp>
      <p:sp>
        <p:nvSpPr>
          <p:cNvPr id="24" name="Text 22"/>
          <p:cNvSpPr/>
          <p:nvPr/>
        </p:nvSpPr>
        <p:spPr>
          <a:xfrm>
            <a:off x="9341287" y="5194102"/>
            <a:ext cx="194060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Risk 5</a:t>
            </a:r>
            <a:endParaRPr lang="en-US" sz="1550" dirty="0"/>
          </a:p>
        </p:txBody>
      </p:sp>
      <p:sp>
        <p:nvSpPr>
          <p:cNvPr id="25" name="Text 23"/>
          <p:cNvSpPr/>
          <p:nvPr/>
        </p:nvSpPr>
        <p:spPr>
          <a:xfrm>
            <a:off x="11686223" y="5194102"/>
            <a:ext cx="1944410"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a:t>
            </a:r>
            <a:endParaRPr lang="en-US" sz="1550" dirty="0"/>
          </a:p>
        </p:txBody>
      </p:sp>
      <p:sp>
        <p:nvSpPr>
          <p:cNvPr id="26" name="Text 24"/>
          <p:cNvSpPr/>
          <p:nvPr/>
        </p:nvSpPr>
        <p:spPr>
          <a:xfrm>
            <a:off x="793790" y="5869186"/>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D6D9D7"/>
                </a:solidFill>
                <a:latin typeface="Inter" pitchFamily="34" charset="0"/>
                <a:ea typeface="Inter" pitchFamily="34" charset="-122"/>
                <a:cs typeface="Inter" pitchFamily="34" charset="-120"/>
              </a:rPr>
              <a:t>Bu matris, risk idarəetmə planının vizual əsasını təşkil edir.</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2025-12-01T05:36:59Z</dcterms:created>
  <dcterms:modified xsi:type="dcterms:W3CDTF">2025-12-01T05:36:59Z</dcterms:modified>
</cp:coreProperties>
</file>